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472" r:id="rId2"/>
    <p:sldId id="352" r:id="rId3"/>
    <p:sldId id="256" r:id="rId4"/>
    <p:sldId id="353" r:id="rId5"/>
    <p:sldId id="354" r:id="rId6"/>
    <p:sldId id="257" r:id="rId7"/>
    <p:sldId id="356" r:id="rId8"/>
    <p:sldId id="258" r:id="rId9"/>
    <p:sldId id="265" r:id="rId10"/>
    <p:sldId id="295" r:id="rId11"/>
    <p:sldId id="264" r:id="rId12"/>
    <p:sldId id="357" r:id="rId13"/>
    <p:sldId id="273" r:id="rId14"/>
    <p:sldId id="261" r:id="rId15"/>
    <p:sldId id="296" r:id="rId16"/>
    <p:sldId id="297" r:id="rId17"/>
    <p:sldId id="355" r:id="rId18"/>
    <p:sldId id="266" r:id="rId19"/>
    <p:sldId id="288" r:id="rId20"/>
    <p:sldId id="267" r:id="rId21"/>
    <p:sldId id="289" r:id="rId22"/>
    <p:sldId id="298" r:id="rId23"/>
    <p:sldId id="263" r:id="rId24"/>
    <p:sldId id="268" r:id="rId25"/>
    <p:sldId id="269" r:id="rId26"/>
    <p:sldId id="270" r:id="rId27"/>
    <p:sldId id="293" r:id="rId28"/>
    <p:sldId id="290" r:id="rId29"/>
    <p:sldId id="471" r:id="rId30"/>
    <p:sldId id="300" r:id="rId31"/>
    <p:sldId id="359" r:id="rId32"/>
    <p:sldId id="360" r:id="rId33"/>
    <p:sldId id="302" r:id="rId34"/>
    <p:sldId id="303" r:id="rId35"/>
    <p:sldId id="304" r:id="rId36"/>
    <p:sldId id="367" r:id="rId37"/>
    <p:sldId id="361" r:id="rId38"/>
    <p:sldId id="403" r:id="rId39"/>
    <p:sldId id="404" r:id="rId40"/>
    <p:sldId id="405" r:id="rId41"/>
    <p:sldId id="406" r:id="rId42"/>
    <p:sldId id="407" r:id="rId43"/>
    <p:sldId id="408" r:id="rId44"/>
    <p:sldId id="409" r:id="rId45"/>
    <p:sldId id="427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501" r:id="rId56"/>
    <p:sldId id="437" r:id="rId57"/>
    <p:sldId id="438" r:id="rId58"/>
    <p:sldId id="439" r:id="rId59"/>
    <p:sldId id="441" r:id="rId60"/>
    <p:sldId id="442" r:id="rId61"/>
    <p:sldId id="443" r:id="rId62"/>
    <p:sldId id="468" r:id="rId63"/>
    <p:sldId id="444" r:id="rId64"/>
    <p:sldId id="445" r:id="rId65"/>
    <p:sldId id="446" r:id="rId66"/>
    <p:sldId id="447" r:id="rId67"/>
    <p:sldId id="448" r:id="rId68"/>
    <p:sldId id="449" r:id="rId69"/>
    <p:sldId id="480" r:id="rId70"/>
    <p:sldId id="450" r:id="rId71"/>
    <p:sldId id="451" r:id="rId72"/>
    <p:sldId id="452" r:id="rId73"/>
    <p:sldId id="453" r:id="rId74"/>
    <p:sldId id="483" r:id="rId75"/>
    <p:sldId id="504" r:id="rId76"/>
    <p:sldId id="485" r:id="rId77"/>
    <p:sldId id="486" r:id="rId78"/>
    <p:sldId id="487" r:id="rId79"/>
    <p:sldId id="488" r:id="rId80"/>
    <p:sldId id="489" r:id="rId81"/>
    <p:sldId id="505" r:id="rId82"/>
    <p:sldId id="506" r:id="rId83"/>
    <p:sldId id="507" r:id="rId84"/>
    <p:sldId id="508" r:id="rId85"/>
    <p:sldId id="509" r:id="rId86"/>
    <p:sldId id="510" r:id="rId87"/>
    <p:sldId id="511" r:id="rId88"/>
    <p:sldId id="512" r:id="rId89"/>
    <p:sldId id="513" r:id="rId90"/>
    <p:sldId id="514" r:id="rId91"/>
    <p:sldId id="515" r:id="rId92"/>
    <p:sldId id="516" r:id="rId93"/>
    <p:sldId id="517" r:id="rId94"/>
    <p:sldId id="518" r:id="rId95"/>
    <p:sldId id="490" r:id="rId96"/>
    <p:sldId id="464" r:id="rId97"/>
    <p:sldId id="465" r:id="rId98"/>
    <p:sldId id="491" r:id="rId99"/>
    <p:sldId id="492" r:id="rId100"/>
    <p:sldId id="493" r:id="rId101"/>
    <p:sldId id="494" r:id="rId102"/>
    <p:sldId id="495" r:id="rId103"/>
    <p:sldId id="496" r:id="rId104"/>
    <p:sldId id="497" r:id="rId105"/>
    <p:sldId id="498" r:id="rId106"/>
    <p:sldId id="500" r:id="rId107"/>
    <p:sldId id="502" r:id="rId108"/>
    <p:sldId id="503" r:id="rId10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33CC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39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6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56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61.wmf"/><Relationship Id="rId1" Type="http://schemas.openxmlformats.org/officeDocument/2006/relationships/image" Target="../media/image76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56.wmf"/><Relationship Id="rId1" Type="http://schemas.openxmlformats.org/officeDocument/2006/relationships/image" Target="../media/image10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84CF765-ABD5-4E03-8C96-9E3474E61C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93C37D4-C420-4219-88D0-9EDCE0E1BE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80D51-CE47-455D-9E8E-2FF2B049A5FF}" type="slidenum">
              <a:rPr lang="en-US"/>
              <a:pPr/>
              <a:t>43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4438" cy="41783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60F7E-EB30-43CF-95B0-6A22CA3CDA27}" type="slidenum">
              <a:rPr lang="en-US"/>
              <a:pPr/>
              <a:t>44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4438" cy="41783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Approximation to the true</a:t>
            </a:r>
            <a:r>
              <a:rPr lang="en-US" baseline="0" dirty="0" smtClean="0"/>
              <a:t> integration.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7D4-C420-4219-88D0-9EDCE0E1BE8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909E6-9B07-4A7E-BCCC-E032D1158E25}" type="slidenum">
              <a:rPr lang="en-US"/>
              <a:pPr/>
              <a:t>61</a:t>
            </a:fld>
            <a:endParaRPr lang="en-US"/>
          </a:p>
        </p:txBody>
      </p:sp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8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/>
        </p:spPr>
      </p:sp>
      <p:sp>
        <p:nvSpPr>
          <p:cNvPr id="3246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7613" cy="4181475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777D5-7637-411C-A2ED-110205858405}" type="slidenum">
              <a:rPr lang="en-US"/>
              <a:pPr/>
              <a:t>62</a:t>
            </a:fld>
            <a:endParaRPr lang="en-US"/>
          </a:p>
        </p:txBody>
      </p:sp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8</a:t>
            </a: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/>
        </p:spPr>
      </p:sp>
      <p:sp>
        <p:nvSpPr>
          <p:cNvPr id="3563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7613" cy="4181475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6C318-A8B2-4778-848A-F94A7AA3D5E3}" type="slidenum">
              <a:rPr lang="en-US"/>
              <a:pPr/>
              <a:t>91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416098"/>
            <a:ext cx="5028903" cy="4180921"/>
          </a:xfrm>
          <a:ln/>
        </p:spPr>
        <p:txBody>
          <a:bodyPr lIns="91341" tIns="44869" rIns="91341" bIns="448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CF941-B33C-4529-BC5D-0C8AD200F615}" type="slidenum">
              <a:rPr lang="en-US"/>
              <a:pPr/>
              <a:t>94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416098"/>
            <a:ext cx="5028903" cy="4180921"/>
          </a:xfrm>
          <a:ln/>
        </p:spPr>
        <p:txBody>
          <a:bodyPr lIns="91341" tIns="44869" rIns="91341" bIns="448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3EF61-6F56-48B6-B759-FAD6EE78C78A}" type="slidenum">
              <a:rPr lang="en-US"/>
              <a:pPr/>
              <a:t>96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7613" cy="4181475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6A37B-4B15-4EEF-84B1-0EC9D4C8175F}" type="slidenum">
              <a:rPr lang="en-US"/>
              <a:pPr/>
              <a:t>97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7613" cy="4181475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8D3C4-0A03-45DA-9777-782DA6766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442FF-4903-47F4-B09B-70CD722E8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DB52-DED0-4A4C-9DDB-9CF7664FF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6C9CF9-91ED-480D-9D7A-03FA8B7DD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40284-35D3-48DA-A351-5A4CDF5D2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13A5A-C172-4BE7-9DCD-F50B796F4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AC8F1-5B20-42B0-A046-A27C31A26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839A6-99FC-4096-84D5-20301CC3F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394B-7386-4008-8D27-1C170E812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F01CE-08F2-4B1F-80B9-73A0CB3CB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7A4C-83AC-4D02-9E63-568117945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EFC58-F472-4A1C-9D4B-6912D1BE5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55B4CE11-BAFF-44F7-B6E9-86DFC14ECB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84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9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70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76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Microsoft_Office_Excel_97-2003_Worksheet2.xls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 smtClean="0"/>
              <a:t>HULL FORM AND GEOMETRY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050" descr="srn4-lrg hoverc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147763"/>
            <a:ext cx="7645400" cy="4546600"/>
          </a:xfrm>
          <a:prstGeom prst="rect">
            <a:avLst/>
          </a:prstGeom>
          <a:noFill/>
        </p:spPr>
      </p:pic>
      <p:sp>
        <p:nvSpPr>
          <p:cNvPr id="60419" name="Text Box 2051"/>
          <p:cNvSpPr txBox="1">
            <a:spLocks noChangeArrowheads="1"/>
          </p:cNvSpPr>
          <p:nvPr/>
        </p:nvSpPr>
        <p:spPr bwMode="auto">
          <a:xfrm>
            <a:off x="2514600" y="60198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English Channel Ferry - Hovercraft</a:t>
            </a:r>
          </a:p>
        </p:txBody>
      </p:sp>
      <p:sp>
        <p:nvSpPr>
          <p:cNvPr id="60420" name="Text Box 2052"/>
          <p:cNvSpPr txBox="1">
            <a:spLocks noChangeArrowheads="1"/>
          </p:cNvSpPr>
          <p:nvPr/>
        </p:nvSpPr>
        <p:spPr bwMode="auto">
          <a:xfrm>
            <a:off x="2757488" y="225425"/>
            <a:ext cx="3836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Aerostatic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3476625" y="38369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Dx</a:t>
            </a: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2441575" y="446088"/>
            <a:ext cx="1588" cy="2979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>
            <a:off x="2438400" y="3429000"/>
            <a:ext cx="3938588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894" name="Freeform 6"/>
          <p:cNvSpPr>
            <a:spLocks/>
          </p:cNvSpPr>
          <p:nvPr/>
        </p:nvSpPr>
        <p:spPr bwMode="auto">
          <a:xfrm>
            <a:off x="2441575" y="838200"/>
            <a:ext cx="3530600" cy="2532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144"/>
              </a:cxn>
              <a:cxn ang="0">
                <a:pos x="1008" y="336"/>
              </a:cxn>
              <a:cxn ang="0">
                <a:pos x="1152" y="576"/>
              </a:cxn>
              <a:cxn ang="0">
                <a:pos x="1200" y="768"/>
              </a:cxn>
            </a:cxnLst>
            <a:rect l="0" t="0" r="r" b="b"/>
            <a:pathLst>
              <a:path w="1200" h="768">
                <a:moveTo>
                  <a:pt x="0" y="0"/>
                </a:moveTo>
                <a:cubicBezTo>
                  <a:pt x="204" y="44"/>
                  <a:pt x="408" y="88"/>
                  <a:pt x="576" y="144"/>
                </a:cubicBezTo>
                <a:cubicBezTo>
                  <a:pt x="744" y="200"/>
                  <a:pt x="912" y="264"/>
                  <a:pt x="1008" y="336"/>
                </a:cubicBezTo>
                <a:cubicBezTo>
                  <a:pt x="1104" y="408"/>
                  <a:pt x="1120" y="504"/>
                  <a:pt x="1152" y="576"/>
                </a:cubicBezTo>
                <a:cubicBezTo>
                  <a:pt x="1184" y="648"/>
                  <a:pt x="1192" y="708"/>
                  <a:pt x="1200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5972175" y="1338263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y = f(x)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033588" y="225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y</a:t>
            </a:r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2713038" y="896938"/>
            <a:ext cx="3175" cy="2532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2984500" y="1046163"/>
            <a:ext cx="3175" cy="238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3255963" y="1046163"/>
            <a:ext cx="3175" cy="238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01" name="Line 13"/>
          <p:cNvSpPr>
            <a:spLocks noChangeShapeType="1"/>
          </p:cNvSpPr>
          <p:nvPr/>
        </p:nvSpPr>
        <p:spPr bwMode="auto">
          <a:xfrm>
            <a:off x="3527425" y="1195388"/>
            <a:ext cx="3175" cy="223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02" name="Line 14"/>
          <p:cNvSpPr>
            <a:spLocks noChangeShapeType="1"/>
          </p:cNvSpPr>
          <p:nvPr/>
        </p:nvSpPr>
        <p:spPr bwMode="auto">
          <a:xfrm>
            <a:off x="3798888" y="1195388"/>
            <a:ext cx="3175" cy="223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4070350" y="1343025"/>
            <a:ext cx="3175" cy="208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4343400" y="1492250"/>
            <a:ext cx="1588" cy="193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05" name="Line 17"/>
          <p:cNvSpPr>
            <a:spLocks noChangeShapeType="1"/>
          </p:cNvSpPr>
          <p:nvPr/>
        </p:nvSpPr>
        <p:spPr bwMode="auto">
          <a:xfrm>
            <a:off x="4614863" y="1492250"/>
            <a:ext cx="1587" cy="193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06" name="Line 18"/>
          <p:cNvSpPr>
            <a:spLocks noChangeShapeType="1"/>
          </p:cNvSpPr>
          <p:nvPr/>
        </p:nvSpPr>
        <p:spPr bwMode="auto">
          <a:xfrm>
            <a:off x="4876800" y="1676400"/>
            <a:ext cx="3175" cy="178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07" name="Line 19"/>
          <p:cNvSpPr>
            <a:spLocks noChangeShapeType="1"/>
          </p:cNvSpPr>
          <p:nvPr/>
        </p:nvSpPr>
        <p:spPr bwMode="auto">
          <a:xfrm>
            <a:off x="5178425" y="1790700"/>
            <a:ext cx="3175" cy="163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>
            <a:off x="5429250" y="1939925"/>
            <a:ext cx="0" cy="148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09" name="Line 21"/>
          <p:cNvSpPr>
            <a:spLocks noChangeShapeType="1"/>
          </p:cNvSpPr>
          <p:nvPr/>
        </p:nvSpPr>
        <p:spPr bwMode="auto">
          <a:xfrm>
            <a:off x="5700713" y="2386013"/>
            <a:ext cx="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10" name="Line 22"/>
          <p:cNvSpPr>
            <a:spLocks noChangeShapeType="1"/>
          </p:cNvSpPr>
          <p:nvPr/>
        </p:nvSpPr>
        <p:spPr bwMode="auto">
          <a:xfrm>
            <a:off x="35052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38100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 flipH="1">
            <a:off x="32004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13" name="Line 25"/>
          <p:cNvSpPr>
            <a:spLocks noChangeShapeType="1"/>
          </p:cNvSpPr>
          <p:nvPr/>
        </p:nvSpPr>
        <p:spPr bwMode="auto">
          <a:xfrm>
            <a:off x="38100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14" name="Text Box 26"/>
          <p:cNvSpPr txBox="1">
            <a:spLocks noChangeArrowheads="1"/>
          </p:cNvSpPr>
          <p:nvPr/>
        </p:nvSpPr>
        <p:spPr bwMode="auto">
          <a:xfrm>
            <a:off x="6470650" y="31813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</a:p>
        </p:txBody>
      </p:sp>
      <p:sp>
        <p:nvSpPr>
          <p:cNvPr id="293915" name="Text Box 27"/>
          <p:cNvSpPr txBox="1">
            <a:spLocks noChangeArrowheads="1"/>
          </p:cNvSpPr>
          <p:nvPr/>
        </p:nvSpPr>
        <p:spPr bwMode="auto">
          <a:xfrm>
            <a:off x="-76200" y="3886200"/>
            <a:ext cx="923448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Notice that</a:t>
            </a:r>
            <a:r>
              <a:rPr lang="en-US" sz="280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1800"/>
              <a:t>Spacing is </a:t>
            </a:r>
            <a:r>
              <a:rPr lang="en-US" sz="1800" u="sng"/>
              <a:t>constant</a:t>
            </a:r>
            <a:r>
              <a:rPr lang="en-US" sz="1800"/>
              <a:t> along </a:t>
            </a:r>
            <a:r>
              <a:rPr lang="en-US" sz="1800" i="1"/>
              <a:t>x</a:t>
            </a:r>
            <a:r>
              <a:rPr lang="en-US" sz="1800"/>
              <a:t> (the </a:t>
            </a:r>
            <a:r>
              <a:rPr lang="en-US" sz="1800" i="1"/>
              <a:t>dx</a:t>
            </a:r>
            <a:r>
              <a:rPr lang="en-US" sz="1800"/>
              <a:t> in the integral is the </a:t>
            </a:r>
            <a:r>
              <a:rPr lang="en-US" sz="1800" i="1"/>
              <a:t>Dx</a:t>
            </a:r>
            <a:r>
              <a:rPr lang="en-US" sz="1800"/>
              <a:t> here)</a:t>
            </a:r>
          </a:p>
          <a:p>
            <a:pPr>
              <a:buFont typeface="Wingdings" pitchFamily="2" charset="2"/>
              <a:buChar char="ü"/>
            </a:pPr>
            <a:r>
              <a:rPr lang="en-US" sz="1800"/>
              <a:t> The value of </a:t>
            </a:r>
            <a:r>
              <a:rPr lang="en-US" sz="1800" i="1"/>
              <a:t>y</a:t>
            </a:r>
            <a:r>
              <a:rPr lang="en-US" sz="1800"/>
              <a:t> (the height) depends on the location on </a:t>
            </a:r>
            <a:r>
              <a:rPr lang="en-US" sz="1800" i="1"/>
              <a:t>x</a:t>
            </a:r>
            <a:r>
              <a:rPr lang="en-US" sz="1800"/>
              <a:t> (</a:t>
            </a:r>
            <a:r>
              <a:rPr lang="en-US" sz="1800" i="1"/>
              <a:t>y</a:t>
            </a:r>
            <a:r>
              <a:rPr lang="en-US" sz="1800"/>
              <a:t> is a function of </a:t>
            </a:r>
            <a:r>
              <a:rPr lang="en-US" sz="1800" i="1"/>
              <a:t>x</a:t>
            </a:r>
            <a:r>
              <a:rPr lang="en-US" sz="1800"/>
              <a:t>, aka </a:t>
            </a:r>
            <a:r>
              <a:rPr lang="en-US" sz="1800" i="1"/>
              <a:t>y= f(x)</a:t>
            </a:r>
            <a:endParaRPr lang="en-US" sz="1800"/>
          </a:p>
          <a:p>
            <a:pPr>
              <a:buFont typeface="Wingdings" pitchFamily="2" charset="2"/>
              <a:buChar char="ü"/>
            </a:pPr>
            <a:r>
              <a:rPr lang="en-US" sz="1800"/>
              <a:t> The area of the series of “rectangles” can be summed up</a:t>
            </a:r>
          </a:p>
        </p:txBody>
      </p:sp>
      <p:sp>
        <p:nvSpPr>
          <p:cNvPr id="293916" name="Text Box 28"/>
          <p:cNvSpPr txBox="1">
            <a:spLocks noChangeArrowheads="1"/>
          </p:cNvSpPr>
          <p:nvPr/>
        </p:nvSpPr>
        <p:spPr bwMode="auto">
          <a:xfrm>
            <a:off x="381000" y="5713413"/>
            <a:ext cx="8609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Simpson’s Rule breaks the curve into these sections and then </a:t>
            </a:r>
          </a:p>
          <a:p>
            <a:r>
              <a:rPr lang="en-US" i="1">
                <a:solidFill>
                  <a:schemeClr val="accent2"/>
                </a:solidFill>
              </a:rPr>
              <a:t>sums them up for total area under the curve</a:t>
            </a:r>
          </a:p>
        </p:txBody>
      </p:sp>
      <p:sp>
        <p:nvSpPr>
          <p:cNvPr id="293917" name="Line 29"/>
          <p:cNvSpPr>
            <a:spLocks noChangeShapeType="1"/>
          </p:cNvSpPr>
          <p:nvPr/>
        </p:nvSpPr>
        <p:spPr bwMode="auto">
          <a:xfrm flipH="1">
            <a:off x="5181600" y="15240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29352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Simpson’s 1</a:t>
            </a:r>
            <a:r>
              <a:rPr lang="en-US" u="sng" baseline="30000"/>
              <a:t>st</a:t>
            </a:r>
            <a:r>
              <a:rPr lang="en-US" u="sng"/>
              <a:t> Rule</a:t>
            </a:r>
            <a:endParaRPr lang="en-US"/>
          </a:p>
          <a:p>
            <a:endParaRPr lang="en-US"/>
          </a:p>
          <a:p>
            <a:r>
              <a:rPr lang="en-US"/>
              <a:t>Area = 1/3 Dx </a:t>
            </a:r>
            <a:r>
              <a:rPr lang="en-US" sz="2800"/>
              <a:t>[</a:t>
            </a:r>
            <a:r>
              <a:rPr lang="en-US"/>
              <a:t>y</a:t>
            </a:r>
            <a:r>
              <a:rPr lang="en-US" baseline="-25000"/>
              <a:t>o</a:t>
            </a:r>
            <a:r>
              <a:rPr lang="en-US"/>
              <a:t> + 4y</a:t>
            </a:r>
            <a:r>
              <a:rPr lang="en-US" baseline="-25000"/>
              <a:t>1</a:t>
            </a:r>
            <a:r>
              <a:rPr lang="en-US"/>
              <a:t> + 2y</a:t>
            </a:r>
            <a:r>
              <a:rPr lang="en-US" baseline="-25000"/>
              <a:t>2</a:t>
            </a:r>
            <a:r>
              <a:rPr lang="en-US"/>
              <a:t>+…2y </a:t>
            </a:r>
            <a:r>
              <a:rPr lang="en-US" baseline="-25000"/>
              <a:t>n-2</a:t>
            </a:r>
            <a:r>
              <a:rPr lang="en-US"/>
              <a:t> + 4y </a:t>
            </a:r>
            <a:r>
              <a:rPr lang="en-US" baseline="-25000"/>
              <a:t>n-1</a:t>
            </a:r>
            <a:r>
              <a:rPr lang="en-US"/>
              <a:t> + y</a:t>
            </a:r>
            <a:r>
              <a:rPr lang="en-US" baseline="-25000"/>
              <a:t>n</a:t>
            </a:r>
            <a:r>
              <a:rPr lang="en-US" sz="2800"/>
              <a:t>]</a:t>
            </a:r>
          </a:p>
          <a:p>
            <a:endParaRPr lang="en-US" sz="1800"/>
          </a:p>
          <a:p>
            <a:r>
              <a:rPr lang="en-US" sz="1800" u="sng"/>
              <a:t>where</a:t>
            </a:r>
            <a:r>
              <a:rPr lang="en-US" sz="1800"/>
              <a:t>:</a:t>
            </a:r>
          </a:p>
          <a:p>
            <a:r>
              <a:rPr lang="en-US" sz="1800"/>
              <a:t> - </a:t>
            </a:r>
            <a:r>
              <a:rPr lang="en-US" sz="1800" i="1"/>
              <a:t>n </a:t>
            </a:r>
            <a:r>
              <a:rPr lang="en-US" sz="1800"/>
              <a:t>is an ODD number of stations</a:t>
            </a:r>
          </a:p>
          <a:p>
            <a:r>
              <a:rPr lang="en-US" sz="1800"/>
              <a:t> - Dx is the distance between stations</a:t>
            </a:r>
          </a:p>
          <a:p>
            <a:r>
              <a:rPr lang="en-US" sz="1800"/>
              <a:t> - y</a:t>
            </a:r>
            <a:r>
              <a:rPr lang="en-US" sz="1800" baseline="-25000"/>
              <a:t>n</a:t>
            </a:r>
            <a:r>
              <a:rPr lang="en-US" sz="1800"/>
              <a:t> is the value of </a:t>
            </a:r>
            <a:r>
              <a:rPr lang="en-US" sz="1800" i="1"/>
              <a:t>y</a:t>
            </a:r>
            <a:r>
              <a:rPr lang="en-US" sz="1800"/>
              <a:t> at the given station along </a:t>
            </a:r>
            <a:r>
              <a:rPr lang="en-US" sz="1800" i="1"/>
              <a:t>x</a:t>
            </a:r>
          </a:p>
          <a:p>
            <a:r>
              <a:rPr lang="en-US" sz="1800" i="1"/>
              <a:t> - </a:t>
            </a:r>
            <a:r>
              <a:rPr lang="en-US" sz="1800"/>
              <a:t>Repeats in a pattern of</a:t>
            </a:r>
            <a:r>
              <a:rPr lang="en-US" sz="1800" i="1"/>
              <a:t> 1,4,2,4,2,4,2……2,4,1</a:t>
            </a: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669925" y="3657600"/>
            <a:ext cx="7864475" cy="2298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Simpson’s 2</a:t>
            </a:r>
            <a:r>
              <a:rPr lang="en-US" u="sng" baseline="30000"/>
              <a:t>nd</a:t>
            </a:r>
            <a:r>
              <a:rPr lang="en-US" u="sng"/>
              <a:t> Rule</a:t>
            </a:r>
            <a:endParaRPr lang="en-US"/>
          </a:p>
          <a:p>
            <a:endParaRPr lang="en-US"/>
          </a:p>
          <a:p>
            <a:r>
              <a:rPr lang="en-US" sz="2000"/>
              <a:t>Area = 3/8 Dx </a:t>
            </a:r>
            <a:r>
              <a:rPr lang="en-US"/>
              <a:t>[</a:t>
            </a:r>
            <a:r>
              <a:rPr lang="en-US" sz="2000"/>
              <a:t>y</a:t>
            </a:r>
            <a:r>
              <a:rPr lang="en-US" sz="2000" baseline="-25000"/>
              <a:t>o</a:t>
            </a:r>
            <a:r>
              <a:rPr lang="en-US" sz="2000"/>
              <a:t> + 3y</a:t>
            </a:r>
            <a:r>
              <a:rPr lang="en-US" sz="2000" baseline="-25000"/>
              <a:t>1</a:t>
            </a:r>
            <a:r>
              <a:rPr lang="en-US" sz="2000"/>
              <a:t> + 3y</a:t>
            </a:r>
            <a:r>
              <a:rPr lang="en-US" sz="2000" baseline="-25000"/>
              <a:t>2 </a:t>
            </a:r>
            <a:r>
              <a:rPr lang="en-US" sz="2000"/>
              <a:t>+ 2y</a:t>
            </a:r>
            <a:r>
              <a:rPr lang="en-US" sz="2000" baseline="-25000"/>
              <a:t>3</a:t>
            </a:r>
            <a:r>
              <a:rPr lang="en-US" sz="2000"/>
              <a:t> + 3y</a:t>
            </a:r>
            <a:r>
              <a:rPr lang="en-US" sz="2000" baseline="-25000"/>
              <a:t>4</a:t>
            </a:r>
            <a:r>
              <a:rPr lang="en-US" sz="2000"/>
              <a:t> +3y</a:t>
            </a:r>
            <a:r>
              <a:rPr lang="en-US" sz="2000" baseline="-25000"/>
              <a:t>5</a:t>
            </a:r>
            <a:r>
              <a:rPr lang="en-US" sz="2000"/>
              <a:t> + 2y</a:t>
            </a:r>
            <a:r>
              <a:rPr lang="en-US" sz="2000" baseline="-25000"/>
              <a:t>6</a:t>
            </a:r>
            <a:r>
              <a:rPr lang="en-US" sz="2000"/>
              <a:t> +… + 3y </a:t>
            </a:r>
            <a:r>
              <a:rPr lang="en-US" sz="2000" baseline="-25000"/>
              <a:t>n-1</a:t>
            </a:r>
            <a:r>
              <a:rPr lang="en-US" sz="2000"/>
              <a:t> + y</a:t>
            </a:r>
            <a:r>
              <a:rPr lang="en-US" sz="2000" baseline="-25000"/>
              <a:t>n</a:t>
            </a:r>
            <a:r>
              <a:rPr lang="en-US"/>
              <a:t>]</a:t>
            </a:r>
          </a:p>
          <a:p>
            <a:endParaRPr lang="en-US" sz="1800"/>
          </a:p>
          <a:p>
            <a:r>
              <a:rPr lang="en-US" sz="1800" u="sng"/>
              <a:t>where</a:t>
            </a:r>
            <a:r>
              <a:rPr lang="en-US" sz="1800"/>
              <a:t>:</a:t>
            </a:r>
          </a:p>
          <a:p>
            <a:r>
              <a:rPr lang="en-US" sz="1800"/>
              <a:t> - n is an EVEN number of stations</a:t>
            </a:r>
          </a:p>
          <a:p>
            <a:r>
              <a:rPr lang="en-US" sz="1800"/>
              <a:t> - Repeats in a pattern</a:t>
            </a:r>
            <a:r>
              <a:rPr lang="en-US" sz="1800" i="1"/>
              <a:t> 1,3,3,2,3,3,2,3,3,2,……2,3,3,1</a:t>
            </a:r>
            <a:endParaRPr lang="en-US" sz="1800"/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609600" y="6030913"/>
            <a:ext cx="762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Simpson’s 1</a:t>
            </a:r>
            <a:r>
              <a:rPr lang="en-US" sz="2000" i="1" baseline="30000">
                <a:solidFill>
                  <a:schemeClr val="accent2"/>
                </a:solidFill>
              </a:rPr>
              <a:t>st</a:t>
            </a:r>
            <a:r>
              <a:rPr lang="en-US" sz="2000" i="1">
                <a:solidFill>
                  <a:schemeClr val="accent2"/>
                </a:solidFill>
              </a:rPr>
              <a:t> Rule is the one we use here since it gives an EVEN </a:t>
            </a:r>
          </a:p>
          <a:p>
            <a:r>
              <a:rPr lang="en-US" sz="2000" i="1">
                <a:solidFill>
                  <a:schemeClr val="accent2"/>
                </a:solidFill>
              </a:rPr>
              <a:t>number of </a:t>
            </a:r>
            <a:r>
              <a:rPr lang="en-US" sz="2000">
                <a:solidFill>
                  <a:schemeClr val="accent2"/>
                </a:solidFill>
              </a:rPr>
              <a:t>divisions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022350" y="814388"/>
            <a:ext cx="551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Waterplane Area</a:t>
            </a:r>
            <a:r>
              <a:rPr lang="en-US"/>
              <a:t>, </a:t>
            </a:r>
            <a:r>
              <a:rPr lang="en-US" b="1"/>
              <a:t>A</a:t>
            </a:r>
            <a:r>
              <a:rPr lang="en-US" b="1" baseline="-25000"/>
              <a:t>wp</a:t>
            </a:r>
            <a:r>
              <a:rPr lang="en-US" baseline="-25000"/>
              <a:t> </a:t>
            </a:r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1176338" y="2257425"/>
            <a:ext cx="61214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A</a:t>
            </a:r>
            <a:r>
              <a:rPr lang="en-US" sz="1800" baseline="-25000"/>
              <a:t>wp</a:t>
            </a:r>
            <a:r>
              <a:rPr lang="en-US" sz="1800"/>
              <a:t> = </a:t>
            </a:r>
            <a:r>
              <a:rPr lang="en-US" sz="1800">
                <a:solidFill>
                  <a:schemeClr val="accent2"/>
                </a:solidFill>
              </a:rPr>
              <a:t>2</a:t>
            </a:r>
            <a:r>
              <a:rPr lang="en-US" sz="1800"/>
              <a:t> x 1/3 Dx </a:t>
            </a:r>
            <a:r>
              <a:rPr lang="en-US" sz="2000"/>
              <a:t>[</a:t>
            </a:r>
            <a:r>
              <a:rPr lang="en-US" sz="1800"/>
              <a:t>y</a:t>
            </a:r>
            <a:r>
              <a:rPr lang="en-US" sz="1800" baseline="-25000"/>
              <a:t>o</a:t>
            </a:r>
            <a:r>
              <a:rPr lang="en-US" sz="1800"/>
              <a:t> + 4y</a:t>
            </a:r>
            <a:r>
              <a:rPr lang="en-US" sz="1800" baseline="-25000"/>
              <a:t>1</a:t>
            </a:r>
            <a:r>
              <a:rPr lang="en-US" sz="1800"/>
              <a:t> + 2y</a:t>
            </a:r>
            <a:r>
              <a:rPr lang="en-US" sz="1800" baseline="-25000"/>
              <a:t>2</a:t>
            </a:r>
            <a:r>
              <a:rPr lang="en-US" sz="1800"/>
              <a:t>+…2y </a:t>
            </a:r>
            <a:r>
              <a:rPr lang="en-US" sz="1800" baseline="-25000"/>
              <a:t>n-2</a:t>
            </a:r>
            <a:r>
              <a:rPr lang="en-US" sz="1800"/>
              <a:t> + 4y </a:t>
            </a:r>
            <a:r>
              <a:rPr lang="en-US" sz="1800" baseline="-25000"/>
              <a:t>n-1</a:t>
            </a:r>
            <a:r>
              <a:rPr lang="en-US" sz="1800"/>
              <a:t> + y</a:t>
            </a:r>
            <a:r>
              <a:rPr lang="en-US" sz="1800" baseline="-25000"/>
              <a:t>n</a:t>
            </a:r>
            <a:r>
              <a:rPr lang="en-US" sz="2000"/>
              <a:t>]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01725" y="3505200"/>
            <a:ext cx="6360117" cy="1981200"/>
            <a:chOff x="758" y="2064"/>
            <a:chExt cx="3610" cy="1248"/>
          </a:xfrm>
        </p:grpSpPr>
        <p:sp>
          <p:nvSpPr>
            <p:cNvPr id="295945" name="Text Box 9"/>
            <p:cNvSpPr txBox="1">
              <a:spLocks noChangeArrowheads="1"/>
            </p:cNvSpPr>
            <p:nvPr/>
          </p:nvSpPr>
          <p:spPr bwMode="auto">
            <a:xfrm>
              <a:off x="758" y="206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u="sng"/>
                <a:t>Section Area</a:t>
              </a:r>
              <a:r>
                <a:rPr lang="en-US"/>
                <a:t>, </a:t>
              </a:r>
              <a:r>
                <a:rPr lang="en-US" b="1"/>
                <a:t>A</a:t>
              </a:r>
              <a:r>
                <a:rPr lang="en-US" b="1" baseline="-25000"/>
                <a:t>sect</a:t>
              </a:r>
            </a:p>
          </p:txBody>
        </p:sp>
        <p:sp>
          <p:nvSpPr>
            <p:cNvPr id="295949" name="Rectangle 13"/>
            <p:cNvSpPr>
              <a:spLocks noChangeArrowheads="1"/>
            </p:cNvSpPr>
            <p:nvPr/>
          </p:nvSpPr>
          <p:spPr bwMode="auto">
            <a:xfrm>
              <a:off x="816" y="3054"/>
              <a:ext cx="3552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/>
                <a:t>A</a:t>
              </a:r>
              <a:r>
                <a:rPr lang="en-US" sz="1800" baseline="-25000"/>
                <a:t>sect</a:t>
              </a:r>
              <a:r>
                <a:rPr lang="en-US" sz="1800"/>
                <a:t> = </a:t>
              </a:r>
              <a:r>
                <a:rPr lang="en-US" sz="1800">
                  <a:solidFill>
                    <a:schemeClr val="accent2"/>
                  </a:solidFill>
                </a:rPr>
                <a:t>2</a:t>
              </a:r>
              <a:r>
                <a:rPr lang="en-US" sz="1800"/>
                <a:t> x 1/3 Dx </a:t>
              </a:r>
              <a:r>
                <a:rPr lang="en-US" sz="2000"/>
                <a:t>[</a:t>
              </a:r>
              <a:r>
                <a:rPr lang="en-US" sz="1800"/>
                <a:t>y</a:t>
              </a:r>
              <a:r>
                <a:rPr lang="en-US" sz="1800" baseline="-25000"/>
                <a:t>o</a:t>
              </a:r>
              <a:r>
                <a:rPr lang="en-US" sz="1800"/>
                <a:t> + 4y</a:t>
              </a:r>
              <a:r>
                <a:rPr lang="en-US" sz="1800" baseline="-25000"/>
                <a:t>1</a:t>
              </a:r>
              <a:r>
                <a:rPr lang="en-US" sz="1800"/>
                <a:t> + 2y</a:t>
              </a:r>
              <a:r>
                <a:rPr lang="en-US" sz="1800" baseline="-25000"/>
                <a:t>2</a:t>
              </a:r>
              <a:r>
                <a:rPr lang="en-US" sz="1800"/>
                <a:t>+…2y </a:t>
              </a:r>
              <a:r>
                <a:rPr lang="en-US" sz="1800" baseline="-25000"/>
                <a:t>n-2</a:t>
              </a:r>
              <a:r>
                <a:rPr lang="en-US" sz="1800"/>
                <a:t> + 4y </a:t>
              </a:r>
              <a:r>
                <a:rPr lang="en-US" sz="1800" baseline="-25000"/>
                <a:t>n-1</a:t>
              </a:r>
              <a:r>
                <a:rPr lang="en-US" sz="1800"/>
                <a:t> + y</a:t>
              </a:r>
              <a:r>
                <a:rPr lang="en-US" sz="1800" baseline="-25000"/>
                <a:t>n</a:t>
              </a:r>
              <a:r>
                <a:rPr lang="en-US" sz="2000"/>
                <a:t>]</a:t>
              </a:r>
            </a:p>
          </p:txBody>
        </p:sp>
      </p:grpSp>
      <p:sp>
        <p:nvSpPr>
          <p:cNvPr id="295950" name="Text Box 14"/>
          <p:cNvSpPr txBox="1">
            <a:spLocks noChangeArrowheads="1"/>
          </p:cNvSpPr>
          <p:nvPr/>
        </p:nvSpPr>
        <p:spPr bwMode="auto">
          <a:xfrm>
            <a:off x="100013" y="5789613"/>
            <a:ext cx="9043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Note: You will </a:t>
            </a:r>
            <a:r>
              <a:rPr lang="en-US" i="1" u="sng">
                <a:solidFill>
                  <a:schemeClr val="accent2"/>
                </a:solidFill>
              </a:rPr>
              <a:t>always</a:t>
            </a:r>
            <a:r>
              <a:rPr lang="en-US" i="1">
                <a:solidFill>
                  <a:schemeClr val="accent2"/>
                </a:solidFill>
              </a:rPr>
              <a:t> know the value of </a:t>
            </a:r>
            <a:r>
              <a:rPr lang="en-US">
                <a:solidFill>
                  <a:schemeClr val="accent2"/>
                </a:solidFill>
              </a:rPr>
              <a:t>y</a:t>
            </a:r>
            <a:r>
              <a:rPr lang="en-US" i="1">
                <a:solidFill>
                  <a:schemeClr val="accent2"/>
                </a:solidFill>
              </a:rPr>
              <a:t> for the stations (</a:t>
            </a:r>
            <a:r>
              <a:rPr lang="en-US">
                <a:solidFill>
                  <a:schemeClr val="accent2"/>
                </a:solidFill>
              </a:rPr>
              <a:t>x</a:t>
            </a:r>
            <a:r>
              <a:rPr lang="en-US" i="1">
                <a:solidFill>
                  <a:schemeClr val="accent2"/>
                </a:solidFill>
              </a:rPr>
              <a:t> or </a:t>
            </a:r>
            <a:r>
              <a:rPr lang="en-US">
                <a:solidFill>
                  <a:schemeClr val="accent2"/>
                </a:solidFill>
              </a:rPr>
              <a:t>z</a:t>
            </a:r>
            <a:r>
              <a:rPr lang="en-US" i="1">
                <a:solidFill>
                  <a:schemeClr val="accent2"/>
                </a:solidFill>
              </a:rPr>
              <a:t>)! </a:t>
            </a:r>
          </a:p>
          <a:p>
            <a:r>
              <a:rPr lang="en-US" i="1">
                <a:solidFill>
                  <a:schemeClr val="accent2"/>
                </a:solidFill>
              </a:rPr>
              <a:t>It will be presented in the Table of Offsets or readily measured…</a:t>
            </a:r>
          </a:p>
        </p:txBody>
      </p:sp>
      <p:sp>
        <p:nvSpPr>
          <p:cNvPr id="295951" name="Text Box 15"/>
          <p:cNvSpPr txBox="1">
            <a:spLocks noChangeArrowheads="1"/>
          </p:cNvSpPr>
          <p:nvPr/>
        </p:nvSpPr>
        <p:spPr bwMode="auto">
          <a:xfrm>
            <a:off x="839788" y="65088"/>
            <a:ext cx="7027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Here’s how it’s put to use in this course:</a:t>
            </a:r>
          </a:p>
        </p:txBody>
      </p:sp>
      <p:sp>
        <p:nvSpPr>
          <p:cNvPr id="295952" name="Text Box 16"/>
          <p:cNvSpPr txBox="1">
            <a:spLocks noChangeArrowheads="1"/>
          </p:cNvSpPr>
          <p:nvPr/>
        </p:nvSpPr>
        <p:spPr bwMode="auto">
          <a:xfrm>
            <a:off x="-1588" y="2894013"/>
            <a:ext cx="914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300" i="1">
                <a:solidFill>
                  <a:schemeClr val="accent2"/>
                </a:solidFill>
              </a:rPr>
              <a:t>The “2” is needed because the data you’ll have is for a half-section…</a:t>
            </a:r>
            <a:r>
              <a:rPr lang="en-US" i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712788" y="838200"/>
            <a:ext cx="7696200" cy="2057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54" name="Rectangle 18"/>
          <p:cNvSpPr>
            <a:spLocks noChangeArrowheads="1"/>
          </p:cNvSpPr>
          <p:nvPr/>
        </p:nvSpPr>
        <p:spPr bwMode="auto">
          <a:xfrm>
            <a:off x="712788" y="3505200"/>
            <a:ext cx="7696200" cy="2133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4785" name="Object 1"/>
          <p:cNvGraphicFramePr>
            <a:graphicFrameLocks noChangeAspect="1"/>
          </p:cNvGraphicFramePr>
          <p:nvPr/>
        </p:nvGraphicFramePr>
        <p:xfrm>
          <a:off x="2362200" y="1295400"/>
          <a:ext cx="3124200" cy="848439"/>
        </p:xfrm>
        <a:graphic>
          <a:graphicData uri="http://schemas.openxmlformats.org/presentationml/2006/ole">
            <p:oleObj spid="_x0000_s410626" name="Equation" r:id="rId3" imgW="1028520" imgH="279360" progId="Equation.3">
              <p:embed/>
            </p:oleObj>
          </a:graphicData>
        </a:graphic>
      </p:graphicFrame>
      <p:graphicFrame>
        <p:nvGraphicFramePr>
          <p:cNvPr id="374786" name="Object 2"/>
          <p:cNvGraphicFramePr>
            <a:graphicFrameLocks noChangeAspect="1"/>
          </p:cNvGraphicFramePr>
          <p:nvPr/>
        </p:nvGraphicFramePr>
        <p:xfrm>
          <a:off x="2990850" y="4114800"/>
          <a:ext cx="3125788" cy="847725"/>
        </p:xfrm>
        <a:graphic>
          <a:graphicData uri="http://schemas.openxmlformats.org/presentationml/2006/ole">
            <p:oleObj spid="_x0000_s410627" name="Equation" r:id="rId4" imgW="1028520" imgH="279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457200" y="1217613"/>
            <a:ext cx="7070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>
                <a:ea typeface="굴림" pitchFamily="50" charset="-127"/>
              </a:rPr>
              <a:t>    - </a:t>
            </a:r>
            <a:r>
              <a:rPr lang="en-US" altLang="ko-KR" sz="2800">
                <a:ea typeface="굴림" pitchFamily="50" charset="-127"/>
              </a:rPr>
              <a:t>Uses 3 data points </a:t>
            </a:r>
          </a:p>
          <a:p>
            <a:r>
              <a:rPr lang="en-US" altLang="ko-KR" sz="2800">
                <a:ea typeface="굴림" pitchFamily="50" charset="-127"/>
              </a:rPr>
              <a:t>    - Assume 2nd order polynomial curve      </a:t>
            </a: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762000" y="5943600"/>
            <a:ext cx="113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Area :</a:t>
            </a:r>
          </a:p>
        </p:txBody>
      </p:sp>
      <p:graphicFrame>
        <p:nvGraphicFramePr>
          <p:cNvPr id="357380" name="Object 4"/>
          <p:cNvGraphicFramePr>
            <a:graphicFrameLocks noChangeAspect="1"/>
          </p:cNvGraphicFramePr>
          <p:nvPr/>
        </p:nvGraphicFramePr>
        <p:xfrm>
          <a:off x="2057400" y="5562600"/>
          <a:ext cx="6705600" cy="1141413"/>
        </p:xfrm>
        <a:graphic>
          <a:graphicData uri="http://schemas.openxmlformats.org/presentationml/2006/ole">
            <p:oleObj spid="_x0000_s411650" name="Equation" r:id="rId3" imgW="2311200" imgH="393480" progId="Equation.3">
              <p:embed/>
            </p:oleObj>
          </a:graphicData>
        </a:graphic>
      </p:graphicFrame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2768600" y="303213"/>
            <a:ext cx="3927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1">
                <a:ea typeface="굴림" pitchFamily="50" charset="-127"/>
              </a:rPr>
              <a:t>Simpson’s 1st Rule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990600" y="4724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x1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2590800" y="4724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x3</a:t>
            </a:r>
          </a:p>
        </p:txBody>
      </p:sp>
      <p:sp>
        <p:nvSpPr>
          <p:cNvPr id="357384" name="Line 8"/>
          <p:cNvSpPr>
            <a:spLocks noChangeShapeType="1"/>
          </p:cNvSpPr>
          <p:nvPr/>
        </p:nvSpPr>
        <p:spPr bwMode="auto">
          <a:xfrm>
            <a:off x="633413" y="4695825"/>
            <a:ext cx="3221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 flipV="1">
            <a:off x="633413" y="3133725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6" name="Freeform 10"/>
          <p:cNvSpPr>
            <a:spLocks/>
          </p:cNvSpPr>
          <p:nvPr/>
        </p:nvSpPr>
        <p:spPr bwMode="auto">
          <a:xfrm>
            <a:off x="1055688" y="3270250"/>
            <a:ext cx="2428875" cy="677863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384" y="192"/>
              </a:cxn>
              <a:cxn ang="0">
                <a:pos x="912" y="240"/>
              </a:cxn>
              <a:cxn ang="0">
                <a:pos x="1536" y="336"/>
              </a:cxn>
              <a:cxn ang="0">
                <a:pos x="2208" y="0"/>
              </a:cxn>
            </a:cxnLst>
            <a:rect l="0" t="0" r="r" b="b"/>
            <a:pathLst>
              <a:path w="2208" h="480">
                <a:moveTo>
                  <a:pt x="0" y="480"/>
                </a:moveTo>
                <a:cubicBezTo>
                  <a:pt x="116" y="356"/>
                  <a:pt x="232" y="232"/>
                  <a:pt x="384" y="192"/>
                </a:cubicBezTo>
                <a:cubicBezTo>
                  <a:pt x="536" y="152"/>
                  <a:pt x="720" y="216"/>
                  <a:pt x="912" y="240"/>
                </a:cubicBezTo>
                <a:cubicBezTo>
                  <a:pt x="1104" y="264"/>
                  <a:pt x="1320" y="376"/>
                  <a:pt x="1536" y="336"/>
                </a:cubicBezTo>
                <a:cubicBezTo>
                  <a:pt x="1752" y="296"/>
                  <a:pt x="2096" y="56"/>
                  <a:pt x="22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>
            <a:off x="1266825" y="3744913"/>
            <a:ext cx="0" cy="95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>
            <a:off x="2798763" y="3744913"/>
            <a:ext cx="0" cy="95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9" name="Text Box 13"/>
          <p:cNvSpPr txBox="1">
            <a:spLocks noChangeArrowheads="1"/>
          </p:cNvSpPr>
          <p:nvPr/>
        </p:nvSpPr>
        <p:spPr bwMode="auto">
          <a:xfrm>
            <a:off x="2209800" y="28956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i="1">
                <a:ea typeface="굴림" pitchFamily="50" charset="-127"/>
              </a:rPr>
              <a:t> </a:t>
            </a:r>
            <a:r>
              <a:rPr lang="en-US" altLang="ko-KR" b="1" i="1">
                <a:ea typeface="굴림" pitchFamily="50" charset="-127"/>
              </a:rPr>
              <a:t>y(x)=ax²+bx+c</a:t>
            </a:r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3894138" y="43481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x</a:t>
            </a:r>
          </a:p>
        </p:txBody>
      </p:sp>
      <p:sp>
        <p:nvSpPr>
          <p:cNvPr id="357391" name="Text Box 15"/>
          <p:cNvSpPr txBox="1">
            <a:spLocks noChangeArrowheads="1"/>
          </p:cNvSpPr>
          <p:nvPr/>
        </p:nvSpPr>
        <p:spPr bwMode="auto">
          <a:xfrm>
            <a:off x="304800" y="28543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y</a:t>
            </a:r>
          </a:p>
        </p:txBody>
      </p:sp>
      <p:sp>
        <p:nvSpPr>
          <p:cNvPr id="357392" name="Line 16"/>
          <p:cNvSpPr>
            <a:spLocks noChangeShapeType="1"/>
          </p:cNvSpPr>
          <p:nvPr/>
        </p:nvSpPr>
        <p:spPr bwMode="auto">
          <a:xfrm flipH="1">
            <a:off x="1266825" y="3541713"/>
            <a:ext cx="369888" cy="47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3" name="Line 17"/>
          <p:cNvSpPr>
            <a:spLocks noChangeShapeType="1"/>
          </p:cNvSpPr>
          <p:nvPr/>
        </p:nvSpPr>
        <p:spPr bwMode="auto">
          <a:xfrm flipH="1">
            <a:off x="1266825" y="3608388"/>
            <a:ext cx="633413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 flipH="1">
            <a:off x="1371600" y="3676650"/>
            <a:ext cx="792163" cy="101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5" name="Line 19"/>
          <p:cNvSpPr>
            <a:spLocks noChangeShapeType="1"/>
          </p:cNvSpPr>
          <p:nvPr/>
        </p:nvSpPr>
        <p:spPr bwMode="auto">
          <a:xfrm flipH="1">
            <a:off x="1689100" y="3744913"/>
            <a:ext cx="685800" cy="95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6" name="Line 20"/>
          <p:cNvSpPr>
            <a:spLocks noChangeShapeType="1"/>
          </p:cNvSpPr>
          <p:nvPr/>
        </p:nvSpPr>
        <p:spPr bwMode="auto">
          <a:xfrm flipH="1">
            <a:off x="2006600" y="3744913"/>
            <a:ext cx="633413" cy="95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7" name="Line 21"/>
          <p:cNvSpPr>
            <a:spLocks noChangeShapeType="1"/>
          </p:cNvSpPr>
          <p:nvPr/>
        </p:nvSpPr>
        <p:spPr bwMode="auto">
          <a:xfrm flipH="1">
            <a:off x="2270125" y="3881438"/>
            <a:ext cx="528638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8" name="Line 22"/>
          <p:cNvSpPr>
            <a:spLocks noChangeShapeType="1"/>
          </p:cNvSpPr>
          <p:nvPr/>
        </p:nvSpPr>
        <p:spPr bwMode="auto">
          <a:xfrm flipH="1">
            <a:off x="2533650" y="4287838"/>
            <a:ext cx="265113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9" name="Text Box 23"/>
          <p:cNvSpPr txBox="1">
            <a:spLocks noChangeArrowheads="1"/>
          </p:cNvSpPr>
          <p:nvPr/>
        </p:nvSpPr>
        <p:spPr bwMode="auto">
          <a:xfrm>
            <a:off x="2217738" y="3881438"/>
            <a:ext cx="31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i="1">
                <a:ea typeface="굴림" pitchFamily="50" charset="-127"/>
              </a:rPr>
              <a:t>A</a:t>
            </a:r>
          </a:p>
        </p:txBody>
      </p:sp>
      <p:sp>
        <p:nvSpPr>
          <p:cNvPr id="357400" name="Rectangle 24"/>
          <p:cNvSpPr>
            <a:spLocks noChangeArrowheads="1"/>
          </p:cNvSpPr>
          <p:nvPr/>
        </p:nvSpPr>
        <p:spPr bwMode="auto">
          <a:xfrm>
            <a:off x="1477963" y="3541713"/>
            <a:ext cx="158750" cy="1154112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>
              <a:ea typeface="굴림" pitchFamily="50" charset="-127"/>
            </a:endParaRPr>
          </a:p>
        </p:txBody>
      </p:sp>
      <p:sp>
        <p:nvSpPr>
          <p:cNvPr id="357401" name="Text Box 25"/>
          <p:cNvSpPr txBox="1">
            <a:spLocks noChangeArrowheads="1"/>
          </p:cNvSpPr>
          <p:nvPr/>
        </p:nvSpPr>
        <p:spPr bwMode="auto">
          <a:xfrm>
            <a:off x="1295400" y="2970213"/>
            <a:ext cx="560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i="1">
                <a:ea typeface="굴림" pitchFamily="50" charset="-127"/>
              </a:rPr>
              <a:t>dx</a:t>
            </a:r>
          </a:p>
        </p:txBody>
      </p:sp>
      <p:sp>
        <p:nvSpPr>
          <p:cNvPr id="357402" name="Text Box 26"/>
          <p:cNvSpPr txBox="1">
            <a:spLocks noChangeArrowheads="1"/>
          </p:cNvSpPr>
          <p:nvPr/>
        </p:nvSpPr>
        <p:spPr bwMode="auto">
          <a:xfrm>
            <a:off x="6096000" y="4495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x1</a:t>
            </a:r>
          </a:p>
        </p:txBody>
      </p:sp>
      <p:sp>
        <p:nvSpPr>
          <p:cNvPr id="357403" name="Text Box 27"/>
          <p:cNvSpPr txBox="1">
            <a:spLocks noChangeArrowheads="1"/>
          </p:cNvSpPr>
          <p:nvPr/>
        </p:nvSpPr>
        <p:spPr bwMode="auto">
          <a:xfrm>
            <a:off x="6934200" y="4495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x2</a:t>
            </a:r>
          </a:p>
        </p:txBody>
      </p:sp>
      <p:sp>
        <p:nvSpPr>
          <p:cNvPr id="357404" name="Text Box 28"/>
          <p:cNvSpPr txBox="1">
            <a:spLocks noChangeArrowheads="1"/>
          </p:cNvSpPr>
          <p:nvPr/>
        </p:nvSpPr>
        <p:spPr bwMode="auto">
          <a:xfrm>
            <a:off x="7696200" y="4495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x3</a:t>
            </a:r>
          </a:p>
        </p:txBody>
      </p:sp>
      <p:sp>
        <p:nvSpPr>
          <p:cNvPr id="357405" name="Line 29"/>
          <p:cNvSpPr>
            <a:spLocks noChangeShapeType="1"/>
          </p:cNvSpPr>
          <p:nvPr/>
        </p:nvSpPr>
        <p:spPr bwMode="auto">
          <a:xfrm>
            <a:off x="5730875" y="4471988"/>
            <a:ext cx="3221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06" name="Line 30"/>
          <p:cNvSpPr>
            <a:spLocks noChangeShapeType="1"/>
          </p:cNvSpPr>
          <p:nvPr/>
        </p:nvSpPr>
        <p:spPr bwMode="auto">
          <a:xfrm flipV="1">
            <a:off x="5730875" y="2909888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07" name="Freeform 31"/>
          <p:cNvSpPr>
            <a:spLocks/>
          </p:cNvSpPr>
          <p:nvPr/>
        </p:nvSpPr>
        <p:spPr bwMode="auto">
          <a:xfrm>
            <a:off x="6153150" y="3046413"/>
            <a:ext cx="2428875" cy="677862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384" y="192"/>
              </a:cxn>
              <a:cxn ang="0">
                <a:pos x="912" y="240"/>
              </a:cxn>
              <a:cxn ang="0">
                <a:pos x="1536" y="336"/>
              </a:cxn>
              <a:cxn ang="0">
                <a:pos x="2208" y="0"/>
              </a:cxn>
            </a:cxnLst>
            <a:rect l="0" t="0" r="r" b="b"/>
            <a:pathLst>
              <a:path w="2208" h="480">
                <a:moveTo>
                  <a:pt x="0" y="480"/>
                </a:moveTo>
                <a:cubicBezTo>
                  <a:pt x="116" y="356"/>
                  <a:pt x="232" y="232"/>
                  <a:pt x="384" y="192"/>
                </a:cubicBezTo>
                <a:cubicBezTo>
                  <a:pt x="536" y="152"/>
                  <a:pt x="720" y="216"/>
                  <a:pt x="912" y="240"/>
                </a:cubicBezTo>
                <a:cubicBezTo>
                  <a:pt x="1104" y="264"/>
                  <a:pt x="1320" y="376"/>
                  <a:pt x="1536" y="336"/>
                </a:cubicBezTo>
                <a:cubicBezTo>
                  <a:pt x="1752" y="296"/>
                  <a:pt x="2096" y="56"/>
                  <a:pt x="22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08" name="Line 32"/>
          <p:cNvSpPr>
            <a:spLocks noChangeShapeType="1"/>
          </p:cNvSpPr>
          <p:nvPr/>
        </p:nvSpPr>
        <p:spPr bwMode="auto">
          <a:xfrm>
            <a:off x="6364288" y="3521075"/>
            <a:ext cx="0" cy="95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09" name="Line 33"/>
          <p:cNvSpPr>
            <a:spLocks noChangeShapeType="1"/>
          </p:cNvSpPr>
          <p:nvPr/>
        </p:nvSpPr>
        <p:spPr bwMode="auto">
          <a:xfrm>
            <a:off x="7156450" y="3384550"/>
            <a:ext cx="0" cy="108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10" name="Line 34"/>
          <p:cNvSpPr>
            <a:spLocks noChangeShapeType="1"/>
          </p:cNvSpPr>
          <p:nvPr/>
        </p:nvSpPr>
        <p:spPr bwMode="auto">
          <a:xfrm>
            <a:off x="7896225" y="3521075"/>
            <a:ext cx="0" cy="95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11" name="Text Box 35"/>
          <p:cNvSpPr txBox="1">
            <a:spLocks noChangeArrowheads="1"/>
          </p:cNvSpPr>
          <p:nvPr/>
        </p:nvSpPr>
        <p:spPr bwMode="auto">
          <a:xfrm>
            <a:off x="6615113" y="4335463"/>
            <a:ext cx="31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s</a:t>
            </a:r>
          </a:p>
        </p:txBody>
      </p:sp>
      <p:sp>
        <p:nvSpPr>
          <p:cNvPr id="357412" name="Text Box 36"/>
          <p:cNvSpPr txBox="1">
            <a:spLocks noChangeArrowheads="1"/>
          </p:cNvSpPr>
          <p:nvPr/>
        </p:nvSpPr>
        <p:spPr bwMode="auto">
          <a:xfrm>
            <a:off x="6096000" y="2971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y1</a:t>
            </a:r>
          </a:p>
        </p:txBody>
      </p:sp>
      <p:sp>
        <p:nvSpPr>
          <p:cNvPr id="357413" name="Text Box 37"/>
          <p:cNvSpPr txBox="1">
            <a:spLocks noChangeArrowheads="1"/>
          </p:cNvSpPr>
          <p:nvPr/>
        </p:nvSpPr>
        <p:spPr bwMode="auto">
          <a:xfrm>
            <a:off x="6996113" y="2978150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y2</a:t>
            </a:r>
          </a:p>
        </p:txBody>
      </p:sp>
      <p:sp>
        <p:nvSpPr>
          <p:cNvPr id="357414" name="Text Box 38"/>
          <p:cNvSpPr txBox="1">
            <a:spLocks noChangeArrowheads="1"/>
          </p:cNvSpPr>
          <p:nvPr/>
        </p:nvSpPr>
        <p:spPr bwMode="auto">
          <a:xfrm>
            <a:off x="7726363" y="3084513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y3</a:t>
            </a:r>
          </a:p>
        </p:txBody>
      </p:sp>
      <p:sp>
        <p:nvSpPr>
          <p:cNvPr id="357415" name="Text Box 39"/>
          <p:cNvSpPr txBox="1">
            <a:spLocks noChangeArrowheads="1"/>
          </p:cNvSpPr>
          <p:nvPr/>
        </p:nvSpPr>
        <p:spPr bwMode="auto">
          <a:xfrm>
            <a:off x="8534400" y="38862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x</a:t>
            </a:r>
          </a:p>
        </p:txBody>
      </p:sp>
      <p:sp>
        <p:nvSpPr>
          <p:cNvPr id="357416" name="Text Box 40"/>
          <p:cNvSpPr txBox="1">
            <a:spLocks noChangeArrowheads="1"/>
          </p:cNvSpPr>
          <p:nvPr/>
        </p:nvSpPr>
        <p:spPr bwMode="auto">
          <a:xfrm>
            <a:off x="5402263" y="2630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y</a:t>
            </a:r>
          </a:p>
        </p:txBody>
      </p:sp>
      <p:sp>
        <p:nvSpPr>
          <p:cNvPr id="357417" name="Line 41"/>
          <p:cNvSpPr>
            <a:spLocks noChangeShapeType="1"/>
          </p:cNvSpPr>
          <p:nvPr/>
        </p:nvSpPr>
        <p:spPr bwMode="auto">
          <a:xfrm flipH="1">
            <a:off x="6364288" y="3317875"/>
            <a:ext cx="369887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18" name="Line 42"/>
          <p:cNvSpPr>
            <a:spLocks noChangeShapeType="1"/>
          </p:cNvSpPr>
          <p:nvPr/>
        </p:nvSpPr>
        <p:spPr bwMode="auto">
          <a:xfrm flipH="1">
            <a:off x="6364288" y="3384550"/>
            <a:ext cx="633412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19" name="Line 43"/>
          <p:cNvSpPr>
            <a:spLocks noChangeShapeType="1"/>
          </p:cNvSpPr>
          <p:nvPr/>
        </p:nvSpPr>
        <p:spPr bwMode="auto">
          <a:xfrm flipH="1">
            <a:off x="6469063" y="3452813"/>
            <a:ext cx="792162" cy="101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20" name="Line 44"/>
          <p:cNvSpPr>
            <a:spLocks noChangeShapeType="1"/>
          </p:cNvSpPr>
          <p:nvPr/>
        </p:nvSpPr>
        <p:spPr bwMode="auto">
          <a:xfrm flipH="1">
            <a:off x="6786563" y="3521075"/>
            <a:ext cx="685800" cy="95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21" name="Line 45"/>
          <p:cNvSpPr>
            <a:spLocks noChangeShapeType="1"/>
          </p:cNvSpPr>
          <p:nvPr/>
        </p:nvSpPr>
        <p:spPr bwMode="auto">
          <a:xfrm flipH="1">
            <a:off x="7104063" y="3521075"/>
            <a:ext cx="633412" cy="95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22" name="Line 46"/>
          <p:cNvSpPr>
            <a:spLocks noChangeShapeType="1"/>
          </p:cNvSpPr>
          <p:nvPr/>
        </p:nvSpPr>
        <p:spPr bwMode="auto">
          <a:xfrm flipH="1">
            <a:off x="7367588" y="3657600"/>
            <a:ext cx="528637" cy="81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23" name="Line 47"/>
          <p:cNvSpPr>
            <a:spLocks noChangeShapeType="1"/>
          </p:cNvSpPr>
          <p:nvPr/>
        </p:nvSpPr>
        <p:spPr bwMode="auto">
          <a:xfrm flipH="1">
            <a:off x="7631113" y="4064000"/>
            <a:ext cx="265112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24" name="Text Box 48"/>
          <p:cNvSpPr txBox="1">
            <a:spLocks noChangeArrowheads="1"/>
          </p:cNvSpPr>
          <p:nvPr/>
        </p:nvSpPr>
        <p:spPr bwMode="auto">
          <a:xfrm>
            <a:off x="7315200" y="3657600"/>
            <a:ext cx="31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i="1">
                <a:ea typeface="굴림" pitchFamily="50" charset="-127"/>
              </a:rPr>
              <a:t>A</a:t>
            </a:r>
          </a:p>
        </p:txBody>
      </p:sp>
      <p:sp>
        <p:nvSpPr>
          <p:cNvPr id="357425" name="Text Box 49"/>
          <p:cNvSpPr txBox="1">
            <a:spLocks noChangeArrowheads="1"/>
          </p:cNvSpPr>
          <p:nvPr/>
        </p:nvSpPr>
        <p:spPr bwMode="auto">
          <a:xfrm>
            <a:off x="304800" y="3886200"/>
            <a:ext cx="4953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ea typeface="굴림" pitchFamily="50" charset="-127"/>
              </a:rPr>
              <a:t>dA</a:t>
            </a:r>
          </a:p>
        </p:txBody>
      </p:sp>
      <p:sp>
        <p:nvSpPr>
          <p:cNvPr id="357426" name="Line 50"/>
          <p:cNvSpPr>
            <a:spLocks noChangeShapeType="1"/>
          </p:cNvSpPr>
          <p:nvPr/>
        </p:nvSpPr>
        <p:spPr bwMode="auto">
          <a:xfrm>
            <a:off x="4419600" y="39624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27" name="Text Box 51"/>
          <p:cNvSpPr txBox="1">
            <a:spLocks noChangeArrowheads="1"/>
          </p:cNvSpPr>
          <p:nvPr/>
        </p:nvSpPr>
        <p:spPr bwMode="auto">
          <a:xfrm>
            <a:off x="685800" y="2286000"/>
            <a:ext cx="3524250" cy="457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Mathematical Integration</a:t>
            </a:r>
          </a:p>
        </p:txBody>
      </p:sp>
      <p:sp>
        <p:nvSpPr>
          <p:cNvPr id="357428" name="Text Box 52"/>
          <p:cNvSpPr txBox="1">
            <a:spLocks noChangeArrowheads="1"/>
          </p:cNvSpPr>
          <p:nvPr/>
        </p:nvSpPr>
        <p:spPr bwMode="auto">
          <a:xfrm>
            <a:off x="5791200" y="2286000"/>
            <a:ext cx="3084513" cy="457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Numerical Integration</a:t>
            </a:r>
          </a:p>
        </p:txBody>
      </p:sp>
      <p:sp>
        <p:nvSpPr>
          <p:cNvPr id="357429" name="Line 53"/>
          <p:cNvSpPr>
            <a:spLocks noChangeShapeType="1"/>
          </p:cNvSpPr>
          <p:nvPr/>
        </p:nvSpPr>
        <p:spPr bwMode="auto">
          <a:xfrm>
            <a:off x="2057400" y="3657600"/>
            <a:ext cx="0" cy="108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30" name="Text Box 54"/>
          <p:cNvSpPr txBox="1">
            <a:spLocks noChangeArrowheads="1"/>
          </p:cNvSpPr>
          <p:nvPr/>
        </p:nvSpPr>
        <p:spPr bwMode="auto">
          <a:xfrm>
            <a:off x="1828800" y="4724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x2</a:t>
            </a:r>
          </a:p>
        </p:txBody>
      </p:sp>
      <p:sp>
        <p:nvSpPr>
          <p:cNvPr id="357431" name="Text Box 55"/>
          <p:cNvSpPr txBox="1">
            <a:spLocks noChangeArrowheads="1"/>
          </p:cNvSpPr>
          <p:nvPr/>
        </p:nvSpPr>
        <p:spPr bwMode="auto">
          <a:xfrm>
            <a:off x="7391400" y="4343400"/>
            <a:ext cx="31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s</a:t>
            </a:r>
          </a:p>
        </p:txBody>
      </p:sp>
      <p:sp>
        <p:nvSpPr>
          <p:cNvPr id="357432" name="Line 56"/>
          <p:cNvSpPr>
            <a:spLocks noChangeShapeType="1"/>
          </p:cNvSpPr>
          <p:nvPr/>
        </p:nvSpPr>
        <p:spPr bwMode="auto">
          <a:xfrm>
            <a:off x="762000" y="41148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433" name="Freeform 57"/>
          <p:cNvSpPr>
            <a:spLocks/>
          </p:cNvSpPr>
          <p:nvPr/>
        </p:nvSpPr>
        <p:spPr bwMode="auto">
          <a:xfrm>
            <a:off x="1219200" y="3276600"/>
            <a:ext cx="2209800" cy="5461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240" y="144"/>
              </a:cxn>
              <a:cxn ang="0">
                <a:pos x="528" y="288"/>
              </a:cxn>
              <a:cxn ang="0">
                <a:pos x="768" y="336"/>
              </a:cxn>
              <a:cxn ang="0">
                <a:pos x="1008" y="240"/>
              </a:cxn>
              <a:cxn ang="0">
                <a:pos x="1392" y="0"/>
              </a:cxn>
            </a:cxnLst>
            <a:rect l="0" t="0" r="r" b="b"/>
            <a:pathLst>
              <a:path w="1392" h="344">
                <a:moveTo>
                  <a:pt x="0" y="288"/>
                </a:moveTo>
                <a:cubicBezTo>
                  <a:pt x="76" y="216"/>
                  <a:pt x="152" y="144"/>
                  <a:pt x="240" y="144"/>
                </a:cubicBezTo>
                <a:cubicBezTo>
                  <a:pt x="328" y="144"/>
                  <a:pt x="440" y="256"/>
                  <a:pt x="528" y="288"/>
                </a:cubicBezTo>
                <a:cubicBezTo>
                  <a:pt x="616" y="320"/>
                  <a:pt x="688" y="344"/>
                  <a:pt x="768" y="336"/>
                </a:cubicBezTo>
                <a:cubicBezTo>
                  <a:pt x="848" y="328"/>
                  <a:pt x="904" y="296"/>
                  <a:pt x="1008" y="240"/>
                </a:cubicBezTo>
                <a:cubicBezTo>
                  <a:pt x="1112" y="184"/>
                  <a:pt x="1328" y="40"/>
                  <a:pt x="1392" y="0"/>
                </a:cubicBezTo>
              </a:path>
            </a:pathLst>
          </a:custGeom>
          <a:noFill/>
          <a:ln w="25400" cap="flat" cmpd="sng">
            <a:solidFill>
              <a:srgbClr val="FF0066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3600" b="1">
                <a:ea typeface="굴림" pitchFamily="50" charset="-127"/>
              </a:rPr>
              <a:t>Simpson’s 1</a:t>
            </a:r>
            <a:r>
              <a:rPr lang="en-US" altLang="ko-KR" sz="3600" b="1" baseline="30000">
                <a:ea typeface="굴림" pitchFamily="50" charset="-127"/>
              </a:rPr>
              <a:t>st</a:t>
            </a:r>
            <a:r>
              <a:rPr lang="en-US" altLang="ko-KR" sz="3600" b="1">
                <a:ea typeface="굴림" pitchFamily="50" charset="-127"/>
              </a:rPr>
              <a:t> Rule</a:t>
            </a:r>
            <a:endParaRPr lang="en-US" altLang="ko-KR" sz="3600" i="1">
              <a:ea typeface="굴림" pitchFamily="50" charset="-127"/>
            </a:endParaRP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38100" y="3657600"/>
          <a:ext cx="9105900" cy="2451100"/>
        </p:xfrm>
        <a:graphic>
          <a:graphicData uri="http://schemas.openxmlformats.org/presentationml/2006/ole">
            <p:oleObj spid="_x0000_s412674" name="Equation" r:id="rId3" imgW="3555720" imgH="1206360" progId="Equation.3">
              <p:embed/>
            </p:oleObj>
          </a:graphicData>
        </a:graphic>
      </p:graphicFrame>
      <p:sp>
        <p:nvSpPr>
          <p:cNvPr id="358404" name="Line 4"/>
          <p:cNvSpPr>
            <a:spLocks noChangeShapeType="1"/>
          </p:cNvSpPr>
          <p:nvPr/>
        </p:nvSpPr>
        <p:spPr bwMode="auto">
          <a:xfrm flipV="1">
            <a:off x="1082675" y="3159125"/>
            <a:ext cx="661352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05" name="Line 5"/>
          <p:cNvSpPr>
            <a:spLocks noChangeShapeType="1"/>
          </p:cNvSpPr>
          <p:nvPr/>
        </p:nvSpPr>
        <p:spPr bwMode="auto">
          <a:xfrm flipV="1">
            <a:off x="1082675" y="141605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>
            <a:off x="1997075" y="210185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>
            <a:off x="2667000" y="1939925"/>
            <a:ext cx="0" cy="1219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08" name="Line 8"/>
          <p:cNvSpPr>
            <a:spLocks noChangeShapeType="1"/>
          </p:cNvSpPr>
          <p:nvPr/>
        </p:nvSpPr>
        <p:spPr bwMode="auto">
          <a:xfrm>
            <a:off x="3352800" y="201612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1692275" y="3168650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x1</a:t>
            </a: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2438400" y="31591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x2</a:t>
            </a: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3124200" y="31591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x3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2209800" y="28194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s</a:t>
            </a: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1768475" y="16446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y1</a:t>
            </a: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2362200" y="14827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y2</a:t>
            </a: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3048000" y="15589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y3</a:t>
            </a: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7772400" y="28543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x</a:t>
            </a:r>
          </a:p>
        </p:txBody>
      </p:sp>
      <p:sp>
        <p:nvSpPr>
          <p:cNvPr id="358417" name="Text Box 17"/>
          <p:cNvSpPr txBox="1">
            <a:spLocks noChangeArrowheads="1"/>
          </p:cNvSpPr>
          <p:nvPr/>
        </p:nvSpPr>
        <p:spPr bwMode="auto">
          <a:xfrm>
            <a:off x="609600" y="11017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y</a:t>
            </a:r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1676400" y="1558925"/>
            <a:ext cx="59436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44" y="336"/>
              </a:cxn>
              <a:cxn ang="0">
                <a:pos x="480" y="192"/>
              </a:cxn>
              <a:cxn ang="0">
                <a:pos x="864" y="240"/>
              </a:cxn>
              <a:cxn ang="0">
                <a:pos x="1248" y="336"/>
              </a:cxn>
              <a:cxn ang="0">
                <a:pos x="1584" y="336"/>
              </a:cxn>
              <a:cxn ang="0">
                <a:pos x="1776" y="240"/>
              </a:cxn>
              <a:cxn ang="0">
                <a:pos x="1968" y="144"/>
              </a:cxn>
              <a:cxn ang="0">
                <a:pos x="2160" y="48"/>
              </a:cxn>
              <a:cxn ang="0">
                <a:pos x="2448" y="0"/>
              </a:cxn>
              <a:cxn ang="0">
                <a:pos x="2784" y="48"/>
              </a:cxn>
              <a:cxn ang="0">
                <a:pos x="3072" y="192"/>
              </a:cxn>
              <a:cxn ang="0">
                <a:pos x="3264" y="240"/>
              </a:cxn>
              <a:cxn ang="0">
                <a:pos x="3456" y="192"/>
              </a:cxn>
              <a:cxn ang="0">
                <a:pos x="3744" y="48"/>
              </a:cxn>
            </a:cxnLst>
            <a:rect l="0" t="0" r="r" b="b"/>
            <a:pathLst>
              <a:path w="3744" h="528">
                <a:moveTo>
                  <a:pt x="0" y="528"/>
                </a:moveTo>
                <a:cubicBezTo>
                  <a:pt x="32" y="460"/>
                  <a:pt x="64" y="392"/>
                  <a:pt x="144" y="336"/>
                </a:cubicBezTo>
                <a:cubicBezTo>
                  <a:pt x="224" y="280"/>
                  <a:pt x="360" y="208"/>
                  <a:pt x="480" y="192"/>
                </a:cubicBezTo>
                <a:cubicBezTo>
                  <a:pt x="600" y="176"/>
                  <a:pt x="736" y="216"/>
                  <a:pt x="864" y="240"/>
                </a:cubicBezTo>
                <a:cubicBezTo>
                  <a:pt x="992" y="264"/>
                  <a:pt x="1128" y="320"/>
                  <a:pt x="1248" y="336"/>
                </a:cubicBezTo>
                <a:cubicBezTo>
                  <a:pt x="1368" y="352"/>
                  <a:pt x="1496" y="352"/>
                  <a:pt x="1584" y="336"/>
                </a:cubicBezTo>
                <a:cubicBezTo>
                  <a:pt x="1672" y="320"/>
                  <a:pt x="1712" y="272"/>
                  <a:pt x="1776" y="240"/>
                </a:cubicBezTo>
                <a:cubicBezTo>
                  <a:pt x="1840" y="208"/>
                  <a:pt x="1904" y="176"/>
                  <a:pt x="1968" y="144"/>
                </a:cubicBezTo>
                <a:cubicBezTo>
                  <a:pt x="2032" y="112"/>
                  <a:pt x="2080" y="72"/>
                  <a:pt x="2160" y="48"/>
                </a:cubicBezTo>
                <a:cubicBezTo>
                  <a:pt x="2240" y="24"/>
                  <a:pt x="2344" y="0"/>
                  <a:pt x="2448" y="0"/>
                </a:cubicBezTo>
                <a:cubicBezTo>
                  <a:pt x="2552" y="0"/>
                  <a:pt x="2680" y="16"/>
                  <a:pt x="2784" y="48"/>
                </a:cubicBezTo>
                <a:cubicBezTo>
                  <a:pt x="2888" y="80"/>
                  <a:pt x="2992" y="160"/>
                  <a:pt x="3072" y="192"/>
                </a:cubicBezTo>
                <a:cubicBezTo>
                  <a:pt x="3152" y="224"/>
                  <a:pt x="3200" y="240"/>
                  <a:pt x="3264" y="240"/>
                </a:cubicBezTo>
                <a:cubicBezTo>
                  <a:pt x="3328" y="240"/>
                  <a:pt x="3376" y="224"/>
                  <a:pt x="3456" y="192"/>
                </a:cubicBezTo>
                <a:cubicBezTo>
                  <a:pt x="3536" y="160"/>
                  <a:pt x="3696" y="72"/>
                  <a:pt x="3744" y="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 flipV="1">
            <a:off x="3962400" y="2092325"/>
            <a:ext cx="0" cy="1066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20" name="Line 20"/>
          <p:cNvSpPr>
            <a:spLocks noChangeShapeType="1"/>
          </p:cNvSpPr>
          <p:nvPr/>
        </p:nvSpPr>
        <p:spPr bwMode="auto">
          <a:xfrm flipV="1">
            <a:off x="4572000" y="186372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 flipV="1">
            <a:off x="5181600" y="15589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22" name="Line 22"/>
          <p:cNvSpPr>
            <a:spLocks noChangeShapeType="1"/>
          </p:cNvSpPr>
          <p:nvPr/>
        </p:nvSpPr>
        <p:spPr bwMode="auto">
          <a:xfrm flipV="1">
            <a:off x="5715000" y="1635125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23" name="Line 23"/>
          <p:cNvSpPr>
            <a:spLocks noChangeShapeType="1"/>
          </p:cNvSpPr>
          <p:nvPr/>
        </p:nvSpPr>
        <p:spPr bwMode="auto">
          <a:xfrm flipH="1" flipV="1">
            <a:off x="6248400" y="17113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24" name="Line 24"/>
          <p:cNvSpPr>
            <a:spLocks noChangeShapeType="1"/>
          </p:cNvSpPr>
          <p:nvPr/>
        </p:nvSpPr>
        <p:spPr bwMode="auto">
          <a:xfrm flipV="1">
            <a:off x="6858000" y="1939925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25" name="Text Box 25"/>
          <p:cNvSpPr txBox="1">
            <a:spLocks noChangeArrowheads="1"/>
          </p:cNvSpPr>
          <p:nvPr/>
        </p:nvSpPr>
        <p:spPr bwMode="auto">
          <a:xfrm>
            <a:off x="3794125" y="3200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x4</a:t>
            </a:r>
          </a:p>
        </p:txBody>
      </p:sp>
      <p:sp>
        <p:nvSpPr>
          <p:cNvPr id="358426" name="Text Box 26"/>
          <p:cNvSpPr txBox="1">
            <a:spLocks noChangeArrowheads="1"/>
          </p:cNvSpPr>
          <p:nvPr/>
        </p:nvSpPr>
        <p:spPr bwMode="auto">
          <a:xfrm>
            <a:off x="4479925" y="3200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x5</a:t>
            </a:r>
          </a:p>
        </p:txBody>
      </p:sp>
      <p:sp>
        <p:nvSpPr>
          <p:cNvPr id="358427" name="Text Box 27"/>
          <p:cNvSpPr txBox="1">
            <a:spLocks noChangeArrowheads="1"/>
          </p:cNvSpPr>
          <p:nvPr/>
        </p:nvSpPr>
        <p:spPr bwMode="auto">
          <a:xfrm>
            <a:off x="5089525" y="3200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x6</a:t>
            </a:r>
          </a:p>
        </p:txBody>
      </p:sp>
      <p:sp>
        <p:nvSpPr>
          <p:cNvPr id="358428" name="Text Box 28"/>
          <p:cNvSpPr txBox="1">
            <a:spLocks noChangeArrowheads="1"/>
          </p:cNvSpPr>
          <p:nvPr/>
        </p:nvSpPr>
        <p:spPr bwMode="auto">
          <a:xfrm>
            <a:off x="5622925" y="3200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x7</a:t>
            </a:r>
          </a:p>
        </p:txBody>
      </p:sp>
      <p:sp>
        <p:nvSpPr>
          <p:cNvPr id="358429" name="Text Box 29"/>
          <p:cNvSpPr txBox="1">
            <a:spLocks noChangeArrowheads="1"/>
          </p:cNvSpPr>
          <p:nvPr/>
        </p:nvSpPr>
        <p:spPr bwMode="auto">
          <a:xfrm>
            <a:off x="6156325" y="3200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x8</a:t>
            </a:r>
          </a:p>
        </p:txBody>
      </p:sp>
      <p:sp>
        <p:nvSpPr>
          <p:cNvPr id="358430" name="Text Box 30"/>
          <p:cNvSpPr txBox="1">
            <a:spLocks noChangeArrowheads="1"/>
          </p:cNvSpPr>
          <p:nvPr/>
        </p:nvSpPr>
        <p:spPr bwMode="auto">
          <a:xfrm>
            <a:off x="6705600" y="3235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x9</a:t>
            </a:r>
          </a:p>
        </p:txBody>
      </p:sp>
      <p:sp>
        <p:nvSpPr>
          <p:cNvPr id="358431" name="Text Box 31"/>
          <p:cNvSpPr txBox="1">
            <a:spLocks noChangeArrowheads="1"/>
          </p:cNvSpPr>
          <p:nvPr/>
        </p:nvSpPr>
        <p:spPr bwMode="auto">
          <a:xfrm>
            <a:off x="3794125" y="1676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y4</a:t>
            </a:r>
          </a:p>
        </p:txBody>
      </p:sp>
      <p:sp>
        <p:nvSpPr>
          <p:cNvPr id="358432" name="Text Box 32"/>
          <p:cNvSpPr txBox="1">
            <a:spLocks noChangeArrowheads="1"/>
          </p:cNvSpPr>
          <p:nvPr/>
        </p:nvSpPr>
        <p:spPr bwMode="auto">
          <a:xfrm>
            <a:off x="4403725" y="1447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y5</a:t>
            </a:r>
          </a:p>
        </p:txBody>
      </p:sp>
      <p:sp>
        <p:nvSpPr>
          <p:cNvPr id="358433" name="Text Box 33"/>
          <p:cNvSpPr txBox="1">
            <a:spLocks noChangeArrowheads="1"/>
          </p:cNvSpPr>
          <p:nvPr/>
        </p:nvSpPr>
        <p:spPr bwMode="auto">
          <a:xfrm>
            <a:off x="4937125" y="12192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y6</a:t>
            </a:r>
          </a:p>
        </p:txBody>
      </p:sp>
      <p:sp>
        <p:nvSpPr>
          <p:cNvPr id="358434" name="Text Box 34"/>
          <p:cNvSpPr txBox="1">
            <a:spLocks noChangeArrowheads="1"/>
          </p:cNvSpPr>
          <p:nvPr/>
        </p:nvSpPr>
        <p:spPr bwMode="auto">
          <a:xfrm>
            <a:off x="5470525" y="1066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y7</a:t>
            </a:r>
          </a:p>
        </p:txBody>
      </p:sp>
      <p:sp>
        <p:nvSpPr>
          <p:cNvPr id="358435" name="Text Box 35"/>
          <p:cNvSpPr txBox="1">
            <a:spLocks noChangeArrowheads="1"/>
          </p:cNvSpPr>
          <p:nvPr/>
        </p:nvSpPr>
        <p:spPr bwMode="auto">
          <a:xfrm>
            <a:off x="6080125" y="1295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y8</a:t>
            </a:r>
          </a:p>
        </p:txBody>
      </p:sp>
      <p:sp>
        <p:nvSpPr>
          <p:cNvPr id="358436" name="Text Box 36"/>
          <p:cNvSpPr txBox="1">
            <a:spLocks noChangeArrowheads="1"/>
          </p:cNvSpPr>
          <p:nvPr/>
        </p:nvSpPr>
        <p:spPr bwMode="auto">
          <a:xfrm>
            <a:off x="6689725" y="13716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y9</a:t>
            </a:r>
          </a:p>
        </p:txBody>
      </p:sp>
      <p:sp>
        <p:nvSpPr>
          <p:cNvPr id="358441" name="Text Box 41"/>
          <p:cNvSpPr txBox="1">
            <a:spLocks noChangeArrowheads="1"/>
          </p:cNvSpPr>
          <p:nvPr/>
        </p:nvSpPr>
        <p:spPr bwMode="auto">
          <a:xfrm>
            <a:off x="3048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0033CC"/>
                </a:solidFill>
                <a:ea typeface="굴림" pitchFamily="50" charset="-127"/>
              </a:rPr>
              <a:t>Gen. Eqn. </a:t>
            </a:r>
          </a:p>
        </p:txBody>
      </p:sp>
      <p:graphicFrame>
        <p:nvGraphicFramePr>
          <p:cNvPr id="358442" name="Object 4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2675" name="Equation" r:id="rId4" imgW="114120" imgH="215640" progId="Equation.3">
              <p:embed/>
            </p:oleObj>
          </a:graphicData>
        </a:graphic>
      </p:graphicFrame>
      <p:sp>
        <p:nvSpPr>
          <p:cNvPr id="358443" name="Text Box 43"/>
          <p:cNvSpPr txBox="1">
            <a:spLocks noChangeArrowheads="1"/>
          </p:cNvSpPr>
          <p:nvPr/>
        </p:nvSpPr>
        <p:spPr bwMode="auto">
          <a:xfrm>
            <a:off x="7140575" y="3810000"/>
            <a:ext cx="2003425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 i="1">
                <a:solidFill>
                  <a:srgbClr val="FF3300"/>
                </a:solidFill>
                <a:ea typeface="굴림" pitchFamily="50" charset="-127"/>
              </a:rPr>
              <a:t>Odd number</a:t>
            </a:r>
          </a:p>
        </p:txBody>
      </p:sp>
      <p:sp>
        <p:nvSpPr>
          <p:cNvPr id="358444" name="Line 44"/>
          <p:cNvSpPr>
            <a:spLocks noChangeShapeType="1"/>
          </p:cNvSpPr>
          <p:nvPr/>
        </p:nvSpPr>
        <p:spPr bwMode="auto">
          <a:xfrm flipH="1" flipV="1">
            <a:off x="7086600" y="3657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58445" name="Object 45"/>
          <p:cNvGraphicFramePr>
            <a:graphicFrameLocks noChangeAspect="1"/>
          </p:cNvGraphicFramePr>
          <p:nvPr/>
        </p:nvGraphicFramePr>
        <p:xfrm>
          <a:off x="1792288" y="6057900"/>
          <a:ext cx="7188200" cy="800100"/>
        </p:xfrm>
        <a:graphic>
          <a:graphicData uri="http://schemas.openxmlformats.org/presentationml/2006/ole">
            <p:oleObj spid="_x0000_s412676" name="Equation" r:id="rId5" imgW="2806560" imgH="393480" progId="Equation.3">
              <p:embed/>
            </p:oleObj>
          </a:graphicData>
        </a:graphic>
      </p:graphicFrame>
      <p:sp>
        <p:nvSpPr>
          <p:cNvPr id="358447" name="Freeform 47"/>
          <p:cNvSpPr>
            <a:spLocks/>
          </p:cNvSpPr>
          <p:nvPr/>
        </p:nvSpPr>
        <p:spPr bwMode="auto">
          <a:xfrm>
            <a:off x="1981200" y="1485900"/>
            <a:ext cx="5638800" cy="6985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432" y="264"/>
              </a:cxn>
              <a:cxn ang="0">
                <a:pos x="864" y="408"/>
              </a:cxn>
              <a:cxn ang="0">
                <a:pos x="1248" y="408"/>
              </a:cxn>
              <a:cxn ang="0">
                <a:pos x="1632" y="216"/>
              </a:cxn>
              <a:cxn ang="0">
                <a:pos x="2016" y="24"/>
              </a:cxn>
              <a:cxn ang="0">
                <a:pos x="2352" y="72"/>
              </a:cxn>
              <a:cxn ang="0">
                <a:pos x="2688" y="168"/>
              </a:cxn>
              <a:cxn ang="0">
                <a:pos x="3072" y="216"/>
              </a:cxn>
              <a:cxn ang="0">
                <a:pos x="3552" y="72"/>
              </a:cxn>
            </a:cxnLst>
            <a:rect l="0" t="0" r="r" b="b"/>
            <a:pathLst>
              <a:path w="3552" h="440">
                <a:moveTo>
                  <a:pt x="0" y="360"/>
                </a:moveTo>
                <a:cubicBezTo>
                  <a:pt x="144" y="308"/>
                  <a:pt x="288" y="256"/>
                  <a:pt x="432" y="264"/>
                </a:cubicBezTo>
                <a:cubicBezTo>
                  <a:pt x="576" y="272"/>
                  <a:pt x="728" y="384"/>
                  <a:pt x="864" y="408"/>
                </a:cubicBezTo>
                <a:cubicBezTo>
                  <a:pt x="1000" y="432"/>
                  <a:pt x="1120" y="440"/>
                  <a:pt x="1248" y="408"/>
                </a:cubicBezTo>
                <a:cubicBezTo>
                  <a:pt x="1376" y="376"/>
                  <a:pt x="1504" y="280"/>
                  <a:pt x="1632" y="216"/>
                </a:cubicBezTo>
                <a:cubicBezTo>
                  <a:pt x="1760" y="152"/>
                  <a:pt x="1896" y="48"/>
                  <a:pt x="2016" y="24"/>
                </a:cubicBezTo>
                <a:cubicBezTo>
                  <a:pt x="2136" y="0"/>
                  <a:pt x="2240" y="48"/>
                  <a:pt x="2352" y="72"/>
                </a:cubicBezTo>
                <a:cubicBezTo>
                  <a:pt x="2464" y="96"/>
                  <a:pt x="2568" y="144"/>
                  <a:pt x="2688" y="168"/>
                </a:cubicBezTo>
                <a:cubicBezTo>
                  <a:pt x="2808" y="192"/>
                  <a:pt x="2928" y="232"/>
                  <a:pt x="3072" y="216"/>
                </a:cubicBezTo>
                <a:cubicBezTo>
                  <a:pt x="3216" y="200"/>
                  <a:pt x="3448" y="96"/>
                  <a:pt x="3552" y="72"/>
                </a:cubicBezTo>
              </a:path>
            </a:pathLst>
          </a:custGeom>
          <a:noFill/>
          <a:ln w="25400" cap="flat" cmpd="sng">
            <a:solidFill>
              <a:srgbClr val="FF0066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448" name="Text Box 48"/>
          <p:cNvSpPr txBox="1">
            <a:spLocks noChangeArrowheads="1"/>
          </p:cNvSpPr>
          <p:nvPr/>
        </p:nvSpPr>
        <p:spPr bwMode="auto">
          <a:xfrm>
            <a:off x="2895600" y="28194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127125" y="1524000"/>
            <a:ext cx="70262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Volume, Submerged</a:t>
            </a:r>
            <a:r>
              <a:rPr lang="en-US"/>
              <a:t>, V</a:t>
            </a:r>
            <a:r>
              <a:rPr lang="en-US" baseline="-25000"/>
              <a:t>submerged</a:t>
            </a:r>
          </a:p>
          <a:p>
            <a:endParaRPr lang="en-US" baseline="-25000"/>
          </a:p>
          <a:p>
            <a:r>
              <a:rPr lang="en-US" sz="1800"/>
              <a:t>- It gets a little trickier here… remember, since you are now dealing with a </a:t>
            </a:r>
            <a:r>
              <a:rPr lang="en-US" sz="1800" b="1"/>
              <a:t>VOLUME</a:t>
            </a:r>
            <a:r>
              <a:rPr lang="en-US" sz="1800"/>
              <a:t>, the </a:t>
            </a:r>
            <a:r>
              <a:rPr lang="en-US" sz="1800" i="1"/>
              <a:t>y</a:t>
            </a:r>
            <a:r>
              <a:rPr lang="en-US" sz="1800"/>
              <a:t> term previous now becomes an </a:t>
            </a:r>
            <a:r>
              <a:rPr lang="en-US" sz="1800" b="1"/>
              <a:t>AREA </a:t>
            </a:r>
            <a:r>
              <a:rPr lang="en-US" sz="1800"/>
              <a:t>term for that station section </a:t>
            </a:r>
            <a:r>
              <a:rPr lang="en-US" sz="1800" u="sng"/>
              <a:t>because you are summing the areas:</a:t>
            </a:r>
            <a:endParaRPr lang="en-US" u="sng" baseline="-25000"/>
          </a:p>
          <a:p>
            <a:endParaRPr lang="en-US" sz="1800" u="sng" baseline="-25000"/>
          </a:p>
        </p:txBody>
      </p:sp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1570038" y="5626100"/>
            <a:ext cx="7040562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sub</a:t>
            </a:r>
            <a:r>
              <a:rPr lang="en-US" sz="2000"/>
              <a:t> = 1/3 Dx </a:t>
            </a:r>
            <a:r>
              <a:rPr lang="en-US"/>
              <a:t>[A</a:t>
            </a:r>
            <a:r>
              <a:rPr lang="en-US" sz="2000" baseline="-25000"/>
              <a:t>o</a:t>
            </a:r>
            <a:r>
              <a:rPr lang="en-US" sz="2000"/>
              <a:t> + 4A</a:t>
            </a:r>
            <a:r>
              <a:rPr lang="en-US" sz="2000" baseline="-25000"/>
              <a:t>1</a:t>
            </a:r>
            <a:r>
              <a:rPr lang="en-US" sz="2000"/>
              <a:t> + 2A</a:t>
            </a:r>
            <a:r>
              <a:rPr lang="en-US" sz="2000" baseline="-25000"/>
              <a:t>2</a:t>
            </a:r>
            <a:r>
              <a:rPr lang="en-US" sz="2000"/>
              <a:t>+…2A </a:t>
            </a:r>
            <a:r>
              <a:rPr lang="en-US" sz="2000" baseline="-25000"/>
              <a:t>n-2</a:t>
            </a:r>
            <a:r>
              <a:rPr lang="en-US" sz="2000"/>
              <a:t> + 4A </a:t>
            </a:r>
            <a:r>
              <a:rPr lang="en-US" sz="2000" baseline="-25000"/>
              <a:t>n-1</a:t>
            </a:r>
            <a:r>
              <a:rPr lang="en-US" sz="2000"/>
              <a:t> + A</a:t>
            </a:r>
            <a:r>
              <a:rPr lang="en-US" sz="2000" baseline="-25000"/>
              <a:t>n</a:t>
            </a:r>
            <a:r>
              <a:rPr lang="en-US"/>
              <a:t>]</a:t>
            </a: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auto">
          <a:xfrm>
            <a:off x="838200" y="684213"/>
            <a:ext cx="775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 can now move onto the next dimension, VOLUMES!</a:t>
            </a:r>
          </a:p>
        </p:txBody>
      </p:sp>
      <p:graphicFrame>
        <p:nvGraphicFramePr>
          <p:cNvPr id="378881" name="Object 1"/>
          <p:cNvGraphicFramePr>
            <a:graphicFrameLocks noChangeAspect="1"/>
          </p:cNvGraphicFramePr>
          <p:nvPr/>
        </p:nvGraphicFramePr>
        <p:xfrm>
          <a:off x="2438400" y="3733800"/>
          <a:ext cx="4281488" cy="847725"/>
        </p:xfrm>
        <a:graphic>
          <a:graphicData uri="http://schemas.openxmlformats.org/presentationml/2006/ole">
            <p:oleObj spid="_x0000_s413698" name="Equation" r:id="rId3" imgW="1409400" imgH="279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517525" y="1360488"/>
            <a:ext cx="7131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>
                <a:ea typeface="굴림" pitchFamily="50" charset="-127"/>
              </a:rPr>
              <a:t>    - </a:t>
            </a:r>
            <a:r>
              <a:rPr lang="en-US" altLang="ko-KR" sz="2800">
                <a:ea typeface="굴림" pitchFamily="50" charset="-127"/>
              </a:rPr>
              <a:t>uses 4 data points </a:t>
            </a:r>
          </a:p>
          <a:p>
            <a:r>
              <a:rPr lang="en-US" altLang="ko-KR" sz="2800">
                <a:ea typeface="굴림" pitchFamily="50" charset="-127"/>
              </a:rPr>
              <a:t>    - assumes 3rd order polynomial curve      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676400" y="5410200"/>
            <a:ext cx="5308600" cy="1008063"/>
            <a:chOff x="662" y="3456"/>
            <a:chExt cx="3344" cy="635"/>
          </a:xfrm>
        </p:grpSpPr>
        <p:sp>
          <p:nvSpPr>
            <p:cNvPr id="320539" name="Text Box 27"/>
            <p:cNvSpPr txBox="1">
              <a:spLocks noChangeArrowheads="1"/>
            </p:cNvSpPr>
            <p:nvPr/>
          </p:nvSpPr>
          <p:spPr bwMode="auto">
            <a:xfrm>
              <a:off x="662" y="3626"/>
              <a:ext cx="6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Area :</a:t>
              </a:r>
            </a:p>
          </p:txBody>
        </p:sp>
        <p:graphicFrame>
          <p:nvGraphicFramePr>
            <p:cNvPr id="320540" name="Object 28"/>
            <p:cNvGraphicFramePr>
              <a:graphicFrameLocks noChangeAspect="1"/>
            </p:cNvGraphicFramePr>
            <p:nvPr/>
          </p:nvGraphicFramePr>
          <p:xfrm>
            <a:off x="1200" y="3456"/>
            <a:ext cx="2806" cy="635"/>
          </p:xfrm>
          <a:graphic>
            <a:graphicData uri="http://schemas.openxmlformats.org/presentationml/2006/ole">
              <p:oleObj spid="_x0000_s439298" name="Equation" r:id="rId3" imgW="1739880" imgH="393480" progId="Equation.3">
                <p:embed/>
              </p:oleObj>
            </a:graphicData>
          </a:graphic>
        </p:graphicFrame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838200" y="2514600"/>
            <a:ext cx="7759700" cy="2524125"/>
            <a:chOff x="758" y="1818"/>
            <a:chExt cx="4888" cy="1590"/>
          </a:xfrm>
        </p:grpSpPr>
        <p:sp>
          <p:nvSpPr>
            <p:cNvPr id="320515" name="Line 3"/>
            <p:cNvSpPr>
              <a:spLocks noChangeShapeType="1"/>
            </p:cNvSpPr>
            <p:nvPr/>
          </p:nvSpPr>
          <p:spPr bwMode="auto">
            <a:xfrm>
              <a:off x="1056" y="3120"/>
              <a:ext cx="29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16" name="Line 4"/>
            <p:cNvSpPr>
              <a:spLocks noChangeShapeType="1"/>
            </p:cNvSpPr>
            <p:nvPr/>
          </p:nvSpPr>
          <p:spPr bwMode="auto">
            <a:xfrm flipV="1">
              <a:off x="1056" y="201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17" name="Freeform 5"/>
            <p:cNvSpPr>
              <a:spLocks/>
            </p:cNvSpPr>
            <p:nvPr/>
          </p:nvSpPr>
          <p:spPr bwMode="auto">
            <a:xfrm>
              <a:off x="1440" y="2112"/>
              <a:ext cx="2208" cy="48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84" y="192"/>
                </a:cxn>
                <a:cxn ang="0">
                  <a:pos x="912" y="240"/>
                </a:cxn>
                <a:cxn ang="0">
                  <a:pos x="1536" y="336"/>
                </a:cxn>
                <a:cxn ang="0">
                  <a:pos x="2208" y="0"/>
                </a:cxn>
              </a:cxnLst>
              <a:rect l="0" t="0" r="r" b="b"/>
              <a:pathLst>
                <a:path w="2208" h="480">
                  <a:moveTo>
                    <a:pt x="0" y="480"/>
                  </a:moveTo>
                  <a:cubicBezTo>
                    <a:pt x="116" y="356"/>
                    <a:pt x="232" y="232"/>
                    <a:pt x="384" y="192"/>
                  </a:cubicBezTo>
                  <a:cubicBezTo>
                    <a:pt x="536" y="152"/>
                    <a:pt x="720" y="216"/>
                    <a:pt x="912" y="240"/>
                  </a:cubicBezTo>
                  <a:cubicBezTo>
                    <a:pt x="1104" y="264"/>
                    <a:pt x="1320" y="376"/>
                    <a:pt x="1536" y="336"/>
                  </a:cubicBezTo>
                  <a:cubicBezTo>
                    <a:pt x="1752" y="296"/>
                    <a:pt x="2096" y="56"/>
                    <a:pt x="2208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18" name="Line 6"/>
            <p:cNvSpPr>
              <a:spLocks noChangeShapeType="1"/>
            </p:cNvSpPr>
            <p:nvPr/>
          </p:nvSpPr>
          <p:spPr bwMode="auto">
            <a:xfrm>
              <a:off x="1632" y="244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19" name="Line 7"/>
            <p:cNvSpPr>
              <a:spLocks noChangeShapeType="1"/>
            </p:cNvSpPr>
            <p:nvPr/>
          </p:nvSpPr>
          <p:spPr bwMode="auto">
            <a:xfrm>
              <a:off x="2352" y="23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20" name="Line 8"/>
            <p:cNvSpPr>
              <a:spLocks noChangeShapeType="1"/>
            </p:cNvSpPr>
            <p:nvPr/>
          </p:nvSpPr>
          <p:spPr bwMode="auto">
            <a:xfrm>
              <a:off x="3024" y="244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21" name="Text Box 9"/>
            <p:cNvSpPr txBox="1">
              <a:spLocks noChangeArrowheads="1"/>
            </p:cNvSpPr>
            <p:nvPr/>
          </p:nvSpPr>
          <p:spPr bwMode="auto">
            <a:xfrm>
              <a:off x="1440" y="312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x1</a:t>
              </a:r>
            </a:p>
          </p:txBody>
        </p:sp>
        <p:sp>
          <p:nvSpPr>
            <p:cNvPr id="320522" name="Text Box 10"/>
            <p:cNvSpPr txBox="1">
              <a:spLocks noChangeArrowheads="1"/>
            </p:cNvSpPr>
            <p:nvPr/>
          </p:nvSpPr>
          <p:spPr bwMode="auto">
            <a:xfrm>
              <a:off x="2208" y="312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x2</a:t>
              </a:r>
            </a:p>
          </p:txBody>
        </p:sp>
        <p:sp>
          <p:nvSpPr>
            <p:cNvPr id="320523" name="Text Box 11"/>
            <p:cNvSpPr txBox="1">
              <a:spLocks noChangeArrowheads="1"/>
            </p:cNvSpPr>
            <p:nvPr/>
          </p:nvSpPr>
          <p:spPr bwMode="auto">
            <a:xfrm>
              <a:off x="2880" y="312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x3</a:t>
              </a:r>
            </a:p>
          </p:txBody>
        </p:sp>
        <p:sp>
          <p:nvSpPr>
            <p:cNvPr id="320524" name="Text Box 12"/>
            <p:cNvSpPr txBox="1">
              <a:spLocks noChangeArrowheads="1"/>
            </p:cNvSpPr>
            <p:nvPr/>
          </p:nvSpPr>
          <p:spPr bwMode="auto">
            <a:xfrm>
              <a:off x="1872" y="3024"/>
              <a:ext cx="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s</a:t>
              </a:r>
            </a:p>
          </p:txBody>
        </p:sp>
        <p:sp>
          <p:nvSpPr>
            <p:cNvPr id="320525" name="Text Box 13"/>
            <p:cNvSpPr txBox="1">
              <a:spLocks noChangeArrowheads="1"/>
            </p:cNvSpPr>
            <p:nvPr/>
          </p:nvSpPr>
          <p:spPr bwMode="auto">
            <a:xfrm>
              <a:off x="2640" y="302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s</a:t>
              </a:r>
            </a:p>
          </p:txBody>
        </p:sp>
        <p:sp>
          <p:nvSpPr>
            <p:cNvPr id="320526" name="Text Box 14"/>
            <p:cNvSpPr txBox="1">
              <a:spLocks noChangeArrowheads="1"/>
            </p:cNvSpPr>
            <p:nvPr/>
          </p:nvSpPr>
          <p:spPr bwMode="auto">
            <a:xfrm>
              <a:off x="1488" y="216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y1</a:t>
              </a:r>
            </a:p>
          </p:txBody>
        </p:sp>
        <p:sp>
          <p:nvSpPr>
            <p:cNvPr id="320527" name="Text Box 15"/>
            <p:cNvSpPr txBox="1">
              <a:spLocks noChangeArrowheads="1"/>
            </p:cNvSpPr>
            <p:nvPr/>
          </p:nvSpPr>
          <p:spPr bwMode="auto">
            <a:xfrm>
              <a:off x="2208" y="206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y2</a:t>
              </a:r>
            </a:p>
          </p:txBody>
        </p:sp>
        <p:sp>
          <p:nvSpPr>
            <p:cNvPr id="320528" name="Text Box 16"/>
            <p:cNvSpPr txBox="1">
              <a:spLocks noChangeArrowheads="1"/>
            </p:cNvSpPr>
            <p:nvPr/>
          </p:nvSpPr>
          <p:spPr bwMode="auto">
            <a:xfrm>
              <a:off x="2870" y="2138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y3</a:t>
              </a:r>
            </a:p>
          </p:txBody>
        </p:sp>
        <p:sp>
          <p:nvSpPr>
            <p:cNvPr id="320529" name="Text Box 17"/>
            <p:cNvSpPr txBox="1">
              <a:spLocks noChangeArrowheads="1"/>
            </p:cNvSpPr>
            <p:nvPr/>
          </p:nvSpPr>
          <p:spPr bwMode="auto">
            <a:xfrm>
              <a:off x="3504" y="2303"/>
              <a:ext cx="21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b="1" i="1">
                  <a:ea typeface="굴림" pitchFamily="50" charset="-127"/>
                </a:rPr>
                <a:t> </a:t>
              </a:r>
              <a:r>
                <a:rPr lang="en-US" altLang="ko-KR" sz="2800" b="1" i="1">
                  <a:ea typeface="굴림" pitchFamily="50" charset="-127"/>
                </a:rPr>
                <a:t>y(x)=ax³+bx²+cx+d</a:t>
              </a:r>
            </a:p>
          </p:txBody>
        </p:sp>
        <p:sp>
          <p:nvSpPr>
            <p:cNvPr id="320530" name="Text Box 18"/>
            <p:cNvSpPr txBox="1">
              <a:spLocks noChangeArrowheads="1"/>
            </p:cNvSpPr>
            <p:nvPr/>
          </p:nvSpPr>
          <p:spPr bwMode="auto">
            <a:xfrm>
              <a:off x="4022" y="287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800">
                  <a:ea typeface="굴림" pitchFamily="50" charset="-127"/>
                </a:rPr>
                <a:t>x</a:t>
              </a:r>
            </a:p>
          </p:txBody>
        </p:sp>
        <p:sp>
          <p:nvSpPr>
            <p:cNvPr id="320531" name="Text Box 19"/>
            <p:cNvSpPr txBox="1">
              <a:spLocks noChangeArrowheads="1"/>
            </p:cNvSpPr>
            <p:nvPr/>
          </p:nvSpPr>
          <p:spPr bwMode="auto">
            <a:xfrm>
              <a:off x="758" y="181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800">
                  <a:ea typeface="굴림" pitchFamily="50" charset="-127"/>
                </a:rPr>
                <a:t>y</a:t>
              </a:r>
            </a:p>
          </p:txBody>
        </p:sp>
        <p:sp>
          <p:nvSpPr>
            <p:cNvPr id="320532" name="Line 20"/>
            <p:cNvSpPr>
              <a:spLocks noChangeShapeType="1"/>
            </p:cNvSpPr>
            <p:nvPr/>
          </p:nvSpPr>
          <p:spPr bwMode="auto">
            <a:xfrm flipH="1">
              <a:off x="1632" y="230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33" name="Line 21"/>
            <p:cNvSpPr>
              <a:spLocks noChangeShapeType="1"/>
            </p:cNvSpPr>
            <p:nvPr/>
          </p:nvSpPr>
          <p:spPr bwMode="auto">
            <a:xfrm flipH="1">
              <a:off x="1632" y="2352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34" name="Line 22"/>
            <p:cNvSpPr>
              <a:spLocks noChangeShapeType="1"/>
            </p:cNvSpPr>
            <p:nvPr/>
          </p:nvSpPr>
          <p:spPr bwMode="auto">
            <a:xfrm flipH="1">
              <a:off x="1728" y="2400"/>
              <a:ext cx="72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35" name="Line 23"/>
            <p:cNvSpPr>
              <a:spLocks noChangeShapeType="1"/>
            </p:cNvSpPr>
            <p:nvPr/>
          </p:nvSpPr>
          <p:spPr bwMode="auto">
            <a:xfrm flipH="1">
              <a:off x="2016" y="2448"/>
              <a:ext cx="62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36" name="Line 24"/>
            <p:cNvSpPr>
              <a:spLocks noChangeShapeType="1"/>
            </p:cNvSpPr>
            <p:nvPr/>
          </p:nvSpPr>
          <p:spPr bwMode="auto">
            <a:xfrm flipH="1">
              <a:off x="2304" y="2448"/>
              <a:ext cx="57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37" name="Line 25"/>
            <p:cNvSpPr>
              <a:spLocks noChangeShapeType="1"/>
            </p:cNvSpPr>
            <p:nvPr/>
          </p:nvSpPr>
          <p:spPr bwMode="auto">
            <a:xfrm flipH="1">
              <a:off x="2544" y="2544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38" name="Line 26"/>
            <p:cNvSpPr>
              <a:spLocks noChangeShapeType="1"/>
            </p:cNvSpPr>
            <p:nvPr/>
          </p:nvSpPr>
          <p:spPr bwMode="auto">
            <a:xfrm flipH="1">
              <a:off x="2784" y="2256"/>
              <a:ext cx="67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41" name="Text Box 29"/>
            <p:cNvSpPr txBox="1">
              <a:spLocks noChangeArrowheads="1"/>
            </p:cNvSpPr>
            <p:nvPr/>
          </p:nvSpPr>
          <p:spPr bwMode="auto">
            <a:xfrm>
              <a:off x="2016" y="2592"/>
              <a:ext cx="288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 i="1">
                  <a:ea typeface="굴림" pitchFamily="50" charset="-127"/>
                </a:rPr>
                <a:t>A</a:t>
              </a:r>
            </a:p>
          </p:txBody>
        </p:sp>
        <p:sp>
          <p:nvSpPr>
            <p:cNvPr id="320542" name="Line 30"/>
            <p:cNvSpPr>
              <a:spLocks noChangeShapeType="1"/>
            </p:cNvSpPr>
            <p:nvPr/>
          </p:nvSpPr>
          <p:spPr bwMode="auto">
            <a:xfrm>
              <a:off x="3600" y="216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43" name="Text Box 31"/>
            <p:cNvSpPr txBox="1">
              <a:spLocks noChangeArrowheads="1"/>
            </p:cNvSpPr>
            <p:nvPr/>
          </p:nvSpPr>
          <p:spPr bwMode="auto">
            <a:xfrm>
              <a:off x="3494" y="3098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x4</a:t>
              </a:r>
            </a:p>
          </p:txBody>
        </p:sp>
        <p:sp>
          <p:nvSpPr>
            <p:cNvPr id="320544" name="Text Box 32"/>
            <p:cNvSpPr txBox="1">
              <a:spLocks noChangeArrowheads="1"/>
            </p:cNvSpPr>
            <p:nvPr/>
          </p:nvSpPr>
          <p:spPr bwMode="auto">
            <a:xfrm>
              <a:off x="3590" y="1898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y4</a:t>
              </a:r>
            </a:p>
          </p:txBody>
        </p:sp>
        <p:sp>
          <p:nvSpPr>
            <p:cNvPr id="320545" name="Line 33"/>
            <p:cNvSpPr>
              <a:spLocks noChangeShapeType="1"/>
            </p:cNvSpPr>
            <p:nvPr/>
          </p:nvSpPr>
          <p:spPr bwMode="auto">
            <a:xfrm flipV="1">
              <a:off x="3024" y="24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46" name="Line 34"/>
            <p:cNvSpPr>
              <a:spLocks noChangeShapeType="1"/>
            </p:cNvSpPr>
            <p:nvPr/>
          </p:nvSpPr>
          <p:spPr bwMode="auto">
            <a:xfrm flipH="1">
              <a:off x="3024" y="2352"/>
              <a:ext cx="57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47" name="Line 35"/>
            <p:cNvSpPr>
              <a:spLocks noChangeShapeType="1"/>
            </p:cNvSpPr>
            <p:nvPr/>
          </p:nvSpPr>
          <p:spPr bwMode="auto">
            <a:xfrm flipH="1">
              <a:off x="3216" y="2640"/>
              <a:ext cx="3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48" name="Line 36"/>
            <p:cNvSpPr>
              <a:spLocks noChangeShapeType="1"/>
            </p:cNvSpPr>
            <p:nvPr/>
          </p:nvSpPr>
          <p:spPr bwMode="auto">
            <a:xfrm flipH="1">
              <a:off x="3456" y="292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0549" name="Rectangle 37"/>
          <p:cNvSpPr>
            <a:spLocks noChangeArrowheads="1"/>
          </p:cNvSpPr>
          <p:nvPr/>
        </p:nvSpPr>
        <p:spPr bwMode="auto">
          <a:xfrm>
            <a:off x="2509838" y="334963"/>
            <a:ext cx="4175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1">
                <a:ea typeface="굴림" pitchFamily="50" charset="-127"/>
              </a:rPr>
              <a:t>Simpson’s 2nd Rule </a:t>
            </a:r>
            <a:endParaRPr lang="en-US" altLang="ko-KR" i="1"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 dirty="0"/>
              <a:t>Longitudinal Center of Flotation, LCF</a:t>
            </a:r>
          </a:p>
          <a:p>
            <a:endParaRPr lang="en-US" u="sng" baseline="-25000" dirty="0"/>
          </a:p>
          <a:p>
            <a:pPr>
              <a:buFontTx/>
              <a:buChar char="-"/>
            </a:pPr>
            <a:r>
              <a:rPr lang="en-US" sz="1800" b="1" dirty="0"/>
              <a:t>This is the CENTROID of the </a:t>
            </a:r>
            <a:r>
              <a:rPr lang="en-US" sz="1800" b="1" dirty="0" err="1"/>
              <a:t>A</a:t>
            </a:r>
            <a:r>
              <a:rPr lang="en-US" sz="1800" b="1" baseline="-25000" dirty="0" err="1"/>
              <a:t>wp</a:t>
            </a:r>
            <a:r>
              <a:rPr lang="en-US" sz="1800" b="1" dirty="0"/>
              <a:t> of the </a:t>
            </a:r>
            <a:r>
              <a:rPr lang="en-US" sz="1800" b="1" dirty="0" smtClean="0"/>
              <a:t>ship.  </a:t>
            </a:r>
            <a:endParaRPr lang="en-US" sz="1800" b="1" dirty="0"/>
          </a:p>
          <a:p>
            <a:pPr>
              <a:buFontTx/>
              <a:buChar char="-"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b="1" dirty="0"/>
              <a:t>For this reason you now need to introduce the distance, </a:t>
            </a:r>
            <a:r>
              <a:rPr lang="en-US" sz="1800" b="1" i="1" dirty="0"/>
              <a:t>x</a:t>
            </a:r>
            <a:r>
              <a:rPr lang="en-US" sz="1800" b="1" dirty="0"/>
              <a:t>, of the section </a:t>
            </a:r>
            <a:r>
              <a:rPr lang="en-US" sz="1800" b="1" dirty="0" err="1"/>
              <a:t>Dx</a:t>
            </a:r>
            <a:r>
              <a:rPr lang="en-US" sz="1800" b="1" dirty="0"/>
              <a:t> from the </a:t>
            </a:r>
            <a:r>
              <a:rPr lang="en-US" sz="1800" b="1" i="1" dirty="0"/>
              <a:t>y</a:t>
            </a:r>
            <a:r>
              <a:rPr lang="en-US" sz="1800" b="1" dirty="0"/>
              <a:t>-axis</a:t>
            </a:r>
            <a:endParaRPr lang="en-US" sz="1800" b="1" baseline="-25000" dirty="0"/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620963" y="22098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y</a:t>
            </a:r>
          </a:p>
        </p:txBody>
      </p:sp>
      <p:sp>
        <p:nvSpPr>
          <p:cNvPr id="297988" name="Line 4"/>
          <p:cNvSpPr>
            <a:spLocks noChangeShapeType="1"/>
          </p:cNvSpPr>
          <p:nvPr/>
        </p:nvSpPr>
        <p:spPr bwMode="auto">
          <a:xfrm>
            <a:off x="3001963" y="2438400"/>
            <a:ext cx="1587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89" name="Line 5"/>
          <p:cNvSpPr>
            <a:spLocks noChangeShapeType="1"/>
          </p:cNvSpPr>
          <p:nvPr/>
        </p:nvSpPr>
        <p:spPr bwMode="auto">
          <a:xfrm>
            <a:off x="3001963" y="39624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>
            <a:off x="3154363" y="3276600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1" name="Line 7"/>
          <p:cNvSpPr>
            <a:spLocks noChangeShapeType="1"/>
          </p:cNvSpPr>
          <p:nvPr/>
        </p:nvSpPr>
        <p:spPr bwMode="auto">
          <a:xfrm>
            <a:off x="3306763" y="3276600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2" name="Line 8"/>
          <p:cNvSpPr>
            <a:spLocks noChangeShapeType="1"/>
          </p:cNvSpPr>
          <p:nvPr/>
        </p:nvSpPr>
        <p:spPr bwMode="auto">
          <a:xfrm>
            <a:off x="3459163" y="3276600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3611563" y="3276600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4" name="Line 10"/>
          <p:cNvSpPr>
            <a:spLocks noChangeShapeType="1"/>
          </p:cNvSpPr>
          <p:nvPr/>
        </p:nvSpPr>
        <p:spPr bwMode="auto">
          <a:xfrm>
            <a:off x="3763963" y="3276600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5" name="Line 11"/>
          <p:cNvSpPr>
            <a:spLocks noChangeShapeType="1"/>
          </p:cNvSpPr>
          <p:nvPr/>
        </p:nvSpPr>
        <p:spPr bwMode="auto">
          <a:xfrm>
            <a:off x="3916363" y="3276600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6" name="Line 12"/>
          <p:cNvSpPr>
            <a:spLocks noChangeShapeType="1"/>
          </p:cNvSpPr>
          <p:nvPr/>
        </p:nvSpPr>
        <p:spPr bwMode="auto">
          <a:xfrm>
            <a:off x="4068763" y="3276600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7" name="Line 13"/>
          <p:cNvSpPr>
            <a:spLocks noChangeShapeType="1"/>
          </p:cNvSpPr>
          <p:nvPr/>
        </p:nvSpPr>
        <p:spPr bwMode="auto">
          <a:xfrm>
            <a:off x="4221163" y="3276600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8" name="Line 14"/>
          <p:cNvSpPr>
            <a:spLocks noChangeShapeType="1"/>
          </p:cNvSpPr>
          <p:nvPr/>
        </p:nvSpPr>
        <p:spPr bwMode="auto">
          <a:xfrm>
            <a:off x="4373563" y="3276600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9" name="Line 15"/>
          <p:cNvSpPr>
            <a:spLocks noChangeShapeType="1"/>
          </p:cNvSpPr>
          <p:nvPr/>
        </p:nvSpPr>
        <p:spPr bwMode="auto">
          <a:xfrm>
            <a:off x="4525963" y="3276600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00" name="Line 16"/>
          <p:cNvSpPr>
            <a:spLocks noChangeShapeType="1"/>
          </p:cNvSpPr>
          <p:nvPr/>
        </p:nvSpPr>
        <p:spPr bwMode="auto">
          <a:xfrm>
            <a:off x="4678363" y="3276600"/>
            <a:ext cx="0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01" name="Line 17"/>
          <p:cNvSpPr>
            <a:spLocks noChangeShapeType="1"/>
          </p:cNvSpPr>
          <p:nvPr/>
        </p:nvSpPr>
        <p:spPr bwMode="auto">
          <a:xfrm>
            <a:off x="4830763" y="3276600"/>
            <a:ext cx="0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02" name="Line 18"/>
          <p:cNvSpPr>
            <a:spLocks noChangeShapeType="1"/>
          </p:cNvSpPr>
          <p:nvPr/>
        </p:nvSpPr>
        <p:spPr bwMode="auto">
          <a:xfrm>
            <a:off x="3001963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03" name="Line 19"/>
          <p:cNvSpPr>
            <a:spLocks noChangeShapeType="1"/>
          </p:cNvSpPr>
          <p:nvPr/>
        </p:nvSpPr>
        <p:spPr bwMode="auto">
          <a:xfrm>
            <a:off x="3001963" y="4191000"/>
            <a:ext cx="1493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3600450" y="39306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x</a:t>
            </a:r>
          </a:p>
        </p:txBody>
      </p:sp>
      <p:sp>
        <p:nvSpPr>
          <p:cNvPr id="298005" name="Freeform 21"/>
          <p:cNvSpPr>
            <a:spLocks/>
          </p:cNvSpPr>
          <p:nvPr/>
        </p:nvSpPr>
        <p:spPr bwMode="auto">
          <a:xfrm>
            <a:off x="3001963" y="3403600"/>
            <a:ext cx="2476500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192" y="208"/>
              </a:cxn>
              <a:cxn ang="0">
                <a:pos x="576" y="64"/>
              </a:cxn>
              <a:cxn ang="0">
                <a:pos x="1152" y="16"/>
              </a:cxn>
              <a:cxn ang="0">
                <a:pos x="1536" y="160"/>
              </a:cxn>
              <a:cxn ang="0">
                <a:pos x="1584" y="352"/>
              </a:cxn>
            </a:cxnLst>
            <a:rect l="0" t="0" r="r" b="b"/>
            <a:pathLst>
              <a:path w="1608" h="352">
                <a:moveTo>
                  <a:pt x="0" y="352"/>
                </a:moveTo>
                <a:cubicBezTo>
                  <a:pt x="48" y="304"/>
                  <a:pt x="96" y="256"/>
                  <a:pt x="192" y="208"/>
                </a:cubicBezTo>
                <a:cubicBezTo>
                  <a:pt x="288" y="160"/>
                  <a:pt x="416" y="96"/>
                  <a:pt x="576" y="64"/>
                </a:cubicBezTo>
                <a:cubicBezTo>
                  <a:pt x="736" y="32"/>
                  <a:pt x="992" y="0"/>
                  <a:pt x="1152" y="16"/>
                </a:cubicBezTo>
                <a:cubicBezTo>
                  <a:pt x="1312" y="32"/>
                  <a:pt x="1464" y="104"/>
                  <a:pt x="1536" y="160"/>
                </a:cubicBezTo>
                <a:cubicBezTo>
                  <a:pt x="1608" y="216"/>
                  <a:pt x="1596" y="284"/>
                  <a:pt x="1584" y="35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06" name="Line 22"/>
          <p:cNvSpPr>
            <a:spLocks noChangeShapeType="1"/>
          </p:cNvSpPr>
          <p:nvPr/>
        </p:nvSpPr>
        <p:spPr bwMode="auto">
          <a:xfrm>
            <a:off x="4983163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07" name="Line 23"/>
          <p:cNvSpPr>
            <a:spLocks noChangeShapeType="1"/>
          </p:cNvSpPr>
          <p:nvPr/>
        </p:nvSpPr>
        <p:spPr bwMode="auto">
          <a:xfrm>
            <a:off x="5135563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08" name="Line 24"/>
          <p:cNvSpPr>
            <a:spLocks noChangeShapeType="1"/>
          </p:cNvSpPr>
          <p:nvPr/>
        </p:nvSpPr>
        <p:spPr bwMode="auto">
          <a:xfrm>
            <a:off x="5287963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09" name="Line 25"/>
          <p:cNvSpPr>
            <a:spLocks noChangeShapeType="1"/>
          </p:cNvSpPr>
          <p:nvPr/>
        </p:nvSpPr>
        <p:spPr bwMode="auto">
          <a:xfrm>
            <a:off x="5440363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10" name="Text Box 26"/>
          <p:cNvSpPr txBox="1">
            <a:spLocks noChangeArrowheads="1"/>
          </p:cNvSpPr>
          <p:nvPr/>
        </p:nvSpPr>
        <p:spPr bwMode="auto">
          <a:xfrm>
            <a:off x="5195888" y="396081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AP</a:t>
            </a:r>
          </a:p>
        </p:txBody>
      </p:sp>
      <p:sp>
        <p:nvSpPr>
          <p:cNvPr id="298011" name="Text Box 27"/>
          <p:cNvSpPr txBox="1">
            <a:spLocks noChangeArrowheads="1"/>
          </p:cNvSpPr>
          <p:nvPr/>
        </p:nvSpPr>
        <p:spPr bwMode="auto">
          <a:xfrm>
            <a:off x="2773363" y="4310063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FP</a:t>
            </a:r>
          </a:p>
        </p:txBody>
      </p:sp>
      <p:sp>
        <p:nvSpPr>
          <p:cNvPr id="298012" name="Text Box 28"/>
          <p:cNvSpPr txBox="1">
            <a:spLocks noChangeArrowheads="1"/>
          </p:cNvSpPr>
          <p:nvPr/>
        </p:nvSpPr>
        <p:spPr bwMode="auto">
          <a:xfrm>
            <a:off x="4695825" y="41624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Dx</a:t>
            </a:r>
          </a:p>
        </p:txBody>
      </p:sp>
      <p:sp>
        <p:nvSpPr>
          <p:cNvPr id="298013" name="Line 29"/>
          <p:cNvSpPr>
            <a:spLocks noChangeShapeType="1"/>
          </p:cNvSpPr>
          <p:nvPr/>
        </p:nvSpPr>
        <p:spPr bwMode="auto">
          <a:xfrm flipH="1">
            <a:off x="4338638" y="4364038"/>
            <a:ext cx="16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14" name="Line 30"/>
          <p:cNvSpPr>
            <a:spLocks noChangeShapeType="1"/>
          </p:cNvSpPr>
          <p:nvPr/>
        </p:nvSpPr>
        <p:spPr bwMode="auto">
          <a:xfrm>
            <a:off x="4695825" y="4364038"/>
            <a:ext cx="12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15" name="Text Box 31"/>
          <p:cNvSpPr txBox="1">
            <a:spLocks noChangeArrowheads="1"/>
          </p:cNvSpPr>
          <p:nvPr/>
        </p:nvSpPr>
        <p:spPr bwMode="auto">
          <a:xfrm>
            <a:off x="200025" y="5935663"/>
            <a:ext cx="7893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That is, LCF is the sum of all the areas, dA, and their distances from </a:t>
            </a:r>
          </a:p>
          <a:p>
            <a:r>
              <a:rPr lang="en-US" sz="2000" i="1">
                <a:solidFill>
                  <a:schemeClr val="accent2"/>
                </a:solidFill>
              </a:rPr>
              <a:t>the y-axis, divided by the total area of the water plane…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284413" y="3370263"/>
            <a:ext cx="2211387" cy="592137"/>
            <a:chOff x="1439" y="2016"/>
            <a:chExt cx="1393" cy="480"/>
          </a:xfrm>
        </p:grpSpPr>
        <p:sp>
          <p:nvSpPr>
            <p:cNvPr id="298023" name="Line 39"/>
            <p:cNvSpPr>
              <a:spLocks noChangeShapeType="1"/>
            </p:cNvSpPr>
            <p:nvPr/>
          </p:nvSpPr>
          <p:spPr bwMode="auto">
            <a:xfrm flipH="1">
              <a:off x="1584" y="206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8024" name="Line 40"/>
            <p:cNvSpPr>
              <a:spLocks noChangeShapeType="1"/>
            </p:cNvSpPr>
            <p:nvPr/>
          </p:nvSpPr>
          <p:spPr bwMode="auto">
            <a:xfrm flipH="1">
              <a:off x="1584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8025" name="Line 41"/>
            <p:cNvSpPr>
              <a:spLocks noChangeShapeType="1"/>
            </p:cNvSpPr>
            <p:nvPr/>
          </p:nvSpPr>
          <p:spPr bwMode="auto">
            <a:xfrm flipV="1">
              <a:off x="1632" y="206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8026" name="Text Box 42"/>
            <p:cNvSpPr txBox="1">
              <a:spLocks noChangeArrowheads="1"/>
            </p:cNvSpPr>
            <p:nvPr/>
          </p:nvSpPr>
          <p:spPr bwMode="auto">
            <a:xfrm rot="16200000">
              <a:off x="1332" y="2123"/>
              <a:ext cx="4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y(x)</a:t>
              </a:r>
            </a:p>
          </p:txBody>
        </p:sp>
      </p:grpSp>
      <p:sp>
        <p:nvSpPr>
          <p:cNvPr id="298027" name="Line 43"/>
          <p:cNvSpPr>
            <a:spLocks noChangeShapeType="1"/>
          </p:cNvSpPr>
          <p:nvPr/>
        </p:nvSpPr>
        <p:spPr bwMode="auto">
          <a:xfrm flipH="1">
            <a:off x="4495800" y="35814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28" name="Line 44"/>
          <p:cNvSpPr>
            <a:spLocks noChangeShapeType="1"/>
          </p:cNvSpPr>
          <p:nvPr/>
        </p:nvSpPr>
        <p:spPr bwMode="auto">
          <a:xfrm flipH="1">
            <a:off x="4495800" y="36576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29" name="Line 45"/>
          <p:cNvSpPr>
            <a:spLocks noChangeShapeType="1"/>
          </p:cNvSpPr>
          <p:nvPr/>
        </p:nvSpPr>
        <p:spPr bwMode="auto">
          <a:xfrm flipH="1">
            <a:off x="4495800" y="37338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30" name="Line 46"/>
          <p:cNvSpPr>
            <a:spLocks noChangeShapeType="1"/>
          </p:cNvSpPr>
          <p:nvPr/>
        </p:nvSpPr>
        <p:spPr bwMode="auto">
          <a:xfrm flipH="1">
            <a:off x="4495800" y="3810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31" name="Line 47"/>
          <p:cNvSpPr>
            <a:spLocks noChangeShapeType="1"/>
          </p:cNvSpPr>
          <p:nvPr/>
        </p:nvSpPr>
        <p:spPr bwMode="auto">
          <a:xfrm flipH="1">
            <a:off x="4572000" y="3886200"/>
            <a:ext cx="76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32" name="Text Box 48"/>
          <p:cNvSpPr txBox="1">
            <a:spLocks noChangeArrowheads="1"/>
          </p:cNvSpPr>
          <p:nvPr/>
        </p:nvSpPr>
        <p:spPr bwMode="auto">
          <a:xfrm>
            <a:off x="4860925" y="2449513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dA</a:t>
            </a:r>
          </a:p>
        </p:txBody>
      </p:sp>
      <p:sp>
        <p:nvSpPr>
          <p:cNvPr id="298033" name="Line 49"/>
          <p:cNvSpPr>
            <a:spLocks noChangeShapeType="1"/>
          </p:cNvSpPr>
          <p:nvPr/>
        </p:nvSpPr>
        <p:spPr bwMode="auto">
          <a:xfrm flipH="1">
            <a:off x="4648200" y="2819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34" name="Line 50"/>
          <p:cNvSpPr>
            <a:spLocks noChangeShapeType="1"/>
          </p:cNvSpPr>
          <p:nvPr/>
        </p:nvSpPr>
        <p:spPr bwMode="auto">
          <a:xfrm>
            <a:off x="4648200" y="4038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35" name="Line 51"/>
          <p:cNvSpPr>
            <a:spLocks noChangeShapeType="1"/>
          </p:cNvSpPr>
          <p:nvPr/>
        </p:nvSpPr>
        <p:spPr bwMode="auto">
          <a:xfrm>
            <a:off x="4495800" y="4038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36" name="Line 52"/>
          <p:cNvSpPr>
            <a:spLocks noChangeShapeType="1"/>
          </p:cNvSpPr>
          <p:nvPr/>
        </p:nvSpPr>
        <p:spPr bwMode="auto">
          <a:xfrm flipH="1">
            <a:off x="4495800" y="35052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8037" name="Line 53"/>
          <p:cNvSpPr>
            <a:spLocks noChangeShapeType="1"/>
          </p:cNvSpPr>
          <p:nvPr/>
        </p:nvSpPr>
        <p:spPr bwMode="auto">
          <a:xfrm flipH="1">
            <a:off x="4495800" y="3429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76833" name="Object 1"/>
          <p:cNvGraphicFramePr>
            <a:graphicFrameLocks noChangeAspect="1"/>
          </p:cNvGraphicFramePr>
          <p:nvPr/>
        </p:nvGraphicFramePr>
        <p:xfrm>
          <a:off x="2438400" y="4800600"/>
          <a:ext cx="3741738" cy="847725"/>
        </p:xfrm>
        <a:graphic>
          <a:graphicData uri="http://schemas.openxmlformats.org/presentationml/2006/ole">
            <p:oleObj spid="_x0000_s442370" name="Equation" r:id="rId3" imgW="1231560" imgH="279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0" y="382588"/>
            <a:ext cx="91440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/>
              <a:t>Longitudinal Center of Flotation, LCF, (cont’d)</a:t>
            </a:r>
          </a:p>
          <a:p>
            <a:endParaRPr lang="en-US" b="1" u="sng"/>
          </a:p>
          <a:p>
            <a:pPr>
              <a:buFontTx/>
              <a:buChar char="-"/>
            </a:pPr>
            <a:r>
              <a:rPr lang="en-US" sz="1700" b="1"/>
              <a:t> Since our sectional areas are done in half-sections this needs to be multiplied by 2</a:t>
            </a:r>
          </a:p>
          <a:p>
            <a:pPr>
              <a:buFontTx/>
              <a:buChar char="-"/>
            </a:pPr>
            <a:r>
              <a:rPr lang="en-US" sz="1700" b="1"/>
              <a:t> Remember, dA = y(x)dx, so we can substitute for dA</a:t>
            </a:r>
          </a:p>
          <a:p>
            <a:pPr>
              <a:buFontTx/>
              <a:buChar char="-"/>
            </a:pPr>
            <a:r>
              <a:rPr lang="en-US" sz="1700" b="1"/>
              <a:t> A</a:t>
            </a:r>
            <a:r>
              <a:rPr lang="en-US" sz="1700" b="1" baseline="-25000"/>
              <a:t>wp</a:t>
            </a:r>
            <a:r>
              <a:rPr lang="en-US" sz="1700" b="1"/>
              <a:t> is constant, so it moves left</a:t>
            </a:r>
          </a:p>
          <a:p>
            <a:endParaRPr lang="en-US" sz="1700" b="1" u="sng" baseline="-25000"/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990600" y="3125788"/>
            <a:ext cx="167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700" b="1"/>
              <a:t>LCF =2/A</a:t>
            </a:r>
            <a:r>
              <a:rPr lang="en-US" sz="1700" b="1" baseline="-25000"/>
              <a:t>wp</a:t>
            </a: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228600" y="4725988"/>
            <a:ext cx="8001000" cy="3635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700" b="1"/>
              <a:t>LCF = </a:t>
            </a:r>
            <a:r>
              <a:rPr lang="en-US" sz="1700" b="1">
                <a:solidFill>
                  <a:schemeClr val="accent2"/>
                </a:solidFill>
              </a:rPr>
              <a:t>2/A</a:t>
            </a:r>
            <a:r>
              <a:rPr lang="en-US" sz="1700" b="1" baseline="-25000">
                <a:solidFill>
                  <a:schemeClr val="accent2"/>
                </a:solidFill>
              </a:rPr>
              <a:t>wp</a:t>
            </a:r>
            <a:r>
              <a:rPr lang="en-US" sz="1700" b="1"/>
              <a:t> x 1/3 Dx [(1) </a:t>
            </a:r>
            <a:r>
              <a:rPr lang="en-US" sz="1700" b="1">
                <a:solidFill>
                  <a:schemeClr val="accent2"/>
                </a:solidFill>
              </a:rPr>
              <a:t>(x</a:t>
            </a:r>
            <a:r>
              <a:rPr lang="en-US" sz="1700" b="1" baseline="-25000">
                <a:solidFill>
                  <a:schemeClr val="accent2"/>
                </a:solidFill>
              </a:rPr>
              <a:t>o</a:t>
            </a:r>
            <a:r>
              <a:rPr lang="en-US" sz="1700" b="1">
                <a:solidFill>
                  <a:schemeClr val="accent2"/>
                </a:solidFill>
              </a:rPr>
              <a:t>)</a:t>
            </a:r>
            <a:r>
              <a:rPr lang="en-US" sz="1700" b="1"/>
              <a:t> (y</a:t>
            </a:r>
            <a:r>
              <a:rPr lang="en-US" sz="1700" b="1" baseline="-25000"/>
              <a:t>o</a:t>
            </a:r>
            <a:r>
              <a:rPr lang="en-US" sz="1700" b="1"/>
              <a:t>) + 4 </a:t>
            </a:r>
            <a:r>
              <a:rPr lang="en-US" sz="1700" b="1">
                <a:solidFill>
                  <a:schemeClr val="accent2"/>
                </a:solidFill>
              </a:rPr>
              <a:t>(x</a:t>
            </a:r>
            <a:r>
              <a:rPr lang="en-US" sz="1700" b="1" baseline="-25000">
                <a:solidFill>
                  <a:schemeClr val="accent2"/>
                </a:solidFill>
              </a:rPr>
              <a:t>1</a:t>
            </a:r>
            <a:r>
              <a:rPr lang="en-US" sz="1700" b="1">
                <a:solidFill>
                  <a:schemeClr val="accent2"/>
                </a:solidFill>
              </a:rPr>
              <a:t>)</a:t>
            </a:r>
            <a:r>
              <a:rPr lang="en-US" sz="1700" b="1"/>
              <a:t> (y</a:t>
            </a:r>
            <a:r>
              <a:rPr lang="en-US" sz="1700" b="1" baseline="-25000"/>
              <a:t>1</a:t>
            </a:r>
            <a:r>
              <a:rPr lang="en-US" sz="1700" b="1"/>
              <a:t>) + 2 </a:t>
            </a:r>
            <a:r>
              <a:rPr lang="en-US" sz="1700" b="1">
                <a:solidFill>
                  <a:schemeClr val="accent2"/>
                </a:solidFill>
              </a:rPr>
              <a:t>(x</a:t>
            </a:r>
            <a:r>
              <a:rPr lang="en-US" sz="1700" b="1" baseline="-25000">
                <a:solidFill>
                  <a:schemeClr val="accent2"/>
                </a:solidFill>
              </a:rPr>
              <a:t>2</a:t>
            </a:r>
            <a:r>
              <a:rPr lang="en-US" sz="1700" b="1">
                <a:solidFill>
                  <a:schemeClr val="accent2"/>
                </a:solidFill>
              </a:rPr>
              <a:t>)</a:t>
            </a:r>
            <a:r>
              <a:rPr lang="en-US" sz="1700" b="1"/>
              <a:t> (y</a:t>
            </a:r>
            <a:r>
              <a:rPr lang="en-US" sz="1700" b="1" baseline="-25000"/>
              <a:t>2</a:t>
            </a:r>
            <a:r>
              <a:rPr lang="en-US" sz="1700" b="1"/>
              <a:t>) +… + </a:t>
            </a:r>
            <a:r>
              <a:rPr lang="en-US" sz="1700" b="1">
                <a:solidFill>
                  <a:schemeClr val="accent2"/>
                </a:solidFill>
              </a:rPr>
              <a:t>(x</a:t>
            </a:r>
            <a:r>
              <a:rPr lang="en-US" sz="1700" b="1" baseline="-25000">
                <a:solidFill>
                  <a:schemeClr val="accent2"/>
                </a:solidFill>
              </a:rPr>
              <a:t>n</a:t>
            </a:r>
            <a:r>
              <a:rPr lang="en-US" sz="1700" b="1">
                <a:solidFill>
                  <a:schemeClr val="accent2"/>
                </a:solidFill>
              </a:rPr>
              <a:t>)</a:t>
            </a:r>
            <a:r>
              <a:rPr lang="en-US" sz="1700" b="1"/>
              <a:t> (y</a:t>
            </a:r>
            <a:r>
              <a:rPr lang="en-US" sz="1700" b="1" baseline="-25000"/>
              <a:t>n</a:t>
            </a:r>
            <a:r>
              <a:rPr lang="en-US" sz="1700" b="1"/>
              <a:t>) ]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203325" y="4217988"/>
            <a:ext cx="59737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700" b="1"/>
              <a:t>Substituting into Simpson's Eq., you’ll get the following:</a:t>
            </a: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9099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700" b="1"/>
              <a:t>Note that the </a:t>
            </a:r>
            <a:r>
              <a:rPr lang="en-US" sz="1700" b="1">
                <a:solidFill>
                  <a:schemeClr val="accent2"/>
                </a:solidFill>
              </a:rPr>
              <a:t>blue</a:t>
            </a:r>
            <a:r>
              <a:rPr lang="en-US" sz="1700" b="1"/>
              <a:t> terms are what we have to add to make Simpson work for LCF.  </a:t>
            </a:r>
          </a:p>
          <a:p>
            <a:r>
              <a:rPr lang="en-US" sz="1700" b="1"/>
              <a:t>Remember to include them in your calculations!</a:t>
            </a:r>
          </a:p>
        </p:txBody>
      </p:sp>
      <p:sp>
        <p:nvSpPr>
          <p:cNvPr id="299016" name="Freeform 8"/>
          <p:cNvSpPr>
            <a:spLocks/>
          </p:cNvSpPr>
          <p:nvPr/>
        </p:nvSpPr>
        <p:spPr bwMode="auto">
          <a:xfrm>
            <a:off x="2286000" y="3048000"/>
            <a:ext cx="279400" cy="609600"/>
          </a:xfrm>
          <a:custGeom>
            <a:avLst/>
            <a:gdLst/>
            <a:ahLst/>
            <a:cxnLst>
              <a:cxn ang="0">
                <a:pos x="192" y="96"/>
              </a:cxn>
              <a:cxn ang="0">
                <a:pos x="144" y="0"/>
              </a:cxn>
              <a:cxn ang="0">
                <a:pos x="96" y="96"/>
              </a:cxn>
              <a:cxn ang="0">
                <a:pos x="96" y="528"/>
              </a:cxn>
              <a:cxn ang="0">
                <a:pos x="0" y="528"/>
              </a:cxn>
            </a:cxnLst>
            <a:rect l="0" t="0" r="r" b="b"/>
            <a:pathLst>
              <a:path w="192" h="600">
                <a:moveTo>
                  <a:pt x="192" y="96"/>
                </a:moveTo>
                <a:cubicBezTo>
                  <a:pt x="176" y="48"/>
                  <a:pt x="160" y="0"/>
                  <a:pt x="144" y="0"/>
                </a:cubicBezTo>
                <a:cubicBezTo>
                  <a:pt x="128" y="0"/>
                  <a:pt x="104" y="8"/>
                  <a:pt x="96" y="96"/>
                </a:cubicBezTo>
                <a:cubicBezTo>
                  <a:pt x="88" y="184"/>
                  <a:pt x="112" y="456"/>
                  <a:pt x="96" y="528"/>
                </a:cubicBezTo>
                <a:cubicBezTo>
                  <a:pt x="80" y="600"/>
                  <a:pt x="8" y="528"/>
                  <a:pt x="0" y="52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2425700" y="3106738"/>
            <a:ext cx="1536700" cy="3508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700" b="1"/>
              <a:t>x dA</a:t>
            </a:r>
            <a:r>
              <a:rPr lang="en-US" sz="1700" b="1" baseline="-25000"/>
              <a:t>   </a:t>
            </a:r>
            <a:endParaRPr lang="en-US" sz="1700" b="1"/>
          </a:p>
        </p:txBody>
      </p:sp>
      <p:sp>
        <p:nvSpPr>
          <p:cNvPr id="299019" name="Freeform 11"/>
          <p:cNvSpPr>
            <a:spLocks/>
          </p:cNvSpPr>
          <p:nvPr/>
        </p:nvSpPr>
        <p:spPr bwMode="auto">
          <a:xfrm>
            <a:off x="4953000" y="2971800"/>
            <a:ext cx="304800" cy="754063"/>
          </a:xfrm>
          <a:custGeom>
            <a:avLst/>
            <a:gdLst/>
            <a:ahLst/>
            <a:cxnLst>
              <a:cxn ang="0">
                <a:pos x="192" y="96"/>
              </a:cxn>
              <a:cxn ang="0">
                <a:pos x="144" y="0"/>
              </a:cxn>
              <a:cxn ang="0">
                <a:pos x="96" y="96"/>
              </a:cxn>
              <a:cxn ang="0">
                <a:pos x="96" y="528"/>
              </a:cxn>
              <a:cxn ang="0">
                <a:pos x="0" y="528"/>
              </a:cxn>
            </a:cxnLst>
            <a:rect l="0" t="0" r="r" b="b"/>
            <a:pathLst>
              <a:path w="192" h="600">
                <a:moveTo>
                  <a:pt x="192" y="96"/>
                </a:moveTo>
                <a:cubicBezTo>
                  <a:pt x="176" y="48"/>
                  <a:pt x="160" y="0"/>
                  <a:pt x="144" y="0"/>
                </a:cubicBezTo>
                <a:cubicBezTo>
                  <a:pt x="128" y="0"/>
                  <a:pt x="104" y="8"/>
                  <a:pt x="96" y="96"/>
                </a:cubicBezTo>
                <a:cubicBezTo>
                  <a:pt x="88" y="184"/>
                  <a:pt x="112" y="456"/>
                  <a:pt x="96" y="528"/>
                </a:cubicBezTo>
                <a:cubicBezTo>
                  <a:pt x="80" y="600"/>
                  <a:pt x="8" y="528"/>
                  <a:pt x="0" y="52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5191125" y="3122613"/>
            <a:ext cx="1347788" cy="3508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700" b="1"/>
              <a:t>x y(x)dx</a:t>
            </a:r>
            <a:endParaRPr lang="en-US" sz="1700" b="1" baseline="-25000"/>
          </a:p>
        </p:txBody>
      </p:sp>
      <p:sp>
        <p:nvSpPr>
          <p:cNvPr id="299021" name="AutoShape 13"/>
          <p:cNvSpPr>
            <a:spLocks/>
          </p:cNvSpPr>
          <p:nvPr/>
        </p:nvSpPr>
        <p:spPr bwMode="auto">
          <a:xfrm rot="5400000">
            <a:off x="5724525" y="2408238"/>
            <a:ext cx="457200" cy="9144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22" name="Text Box 14"/>
          <p:cNvSpPr txBox="1">
            <a:spLocks noChangeArrowheads="1"/>
          </p:cNvSpPr>
          <p:nvPr/>
        </p:nvSpPr>
        <p:spPr bwMode="auto">
          <a:xfrm>
            <a:off x="5695950" y="2362200"/>
            <a:ext cx="471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700" b="1"/>
              <a:t>dA</a:t>
            </a:r>
          </a:p>
        </p:txBody>
      </p:sp>
      <p:sp>
        <p:nvSpPr>
          <p:cNvPr id="299023" name="Rectangle 15"/>
          <p:cNvSpPr>
            <a:spLocks noChangeArrowheads="1"/>
          </p:cNvSpPr>
          <p:nvPr/>
        </p:nvSpPr>
        <p:spPr bwMode="auto">
          <a:xfrm>
            <a:off x="4343400" y="3124200"/>
            <a:ext cx="714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700" b="1" dirty="0"/>
              <a:t>2/</a:t>
            </a:r>
            <a:r>
              <a:rPr lang="en-US" sz="1700" b="1" dirty="0" err="1"/>
              <a:t>A</a:t>
            </a:r>
            <a:r>
              <a:rPr lang="en-US" sz="1700" b="1" baseline="-25000" dirty="0" err="1"/>
              <a:t>wp</a:t>
            </a:r>
            <a:endParaRPr lang="en-US" sz="1700" b="1" baseline="-25000" dirty="0"/>
          </a:p>
        </p:txBody>
      </p:sp>
      <p:sp>
        <p:nvSpPr>
          <p:cNvPr id="299024" name="Rectangle 16"/>
          <p:cNvSpPr>
            <a:spLocks noChangeArrowheads="1"/>
          </p:cNvSpPr>
          <p:nvPr/>
        </p:nvSpPr>
        <p:spPr bwMode="auto">
          <a:xfrm>
            <a:off x="4191000" y="2363788"/>
            <a:ext cx="25146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25" name="AutoShape 17"/>
          <p:cNvSpPr>
            <a:spLocks noChangeArrowheads="1"/>
          </p:cNvSpPr>
          <p:nvPr/>
        </p:nvSpPr>
        <p:spPr bwMode="auto">
          <a:xfrm>
            <a:off x="3276600" y="3125788"/>
            <a:ext cx="762000" cy="409575"/>
          </a:xfrm>
          <a:prstGeom prst="rightArrow">
            <a:avLst>
              <a:gd name="adj1" fmla="val 50000"/>
              <a:gd name="adj2" fmla="val 4651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j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4343400" cy="2790825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191000" y="60944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pic>
        <p:nvPicPr>
          <p:cNvPr id="10247" name="Picture 7" descr="hm221-lrg ses"/>
          <p:cNvPicPr>
            <a:picLocks noChangeAspect="1" noChangeArrowheads="1"/>
          </p:cNvPicPr>
          <p:nvPr/>
        </p:nvPicPr>
        <p:blipFill>
          <a:blip r:embed="rId3" cstate="print"/>
          <a:srcRect t="25999" b="6799"/>
          <a:stretch>
            <a:fillRect/>
          </a:stretch>
        </p:blipFill>
        <p:spPr bwMode="auto">
          <a:xfrm>
            <a:off x="2552700" y="3581400"/>
            <a:ext cx="4838700" cy="3200400"/>
          </a:xfrm>
          <a:prstGeom prst="rect">
            <a:avLst/>
          </a:prstGeom>
          <a:noFill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" y="1219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SES Ferry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467600" y="44958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NYC SES Fireboat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757488" y="73025"/>
            <a:ext cx="3836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Aerostatic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 u="sng" dirty="0"/>
              <a:t>Hydrodynamic Support</a:t>
            </a:r>
            <a:r>
              <a:rPr lang="en-US" sz="3200" b="1" dirty="0"/>
              <a:t> </a:t>
            </a:r>
          </a:p>
          <a:p>
            <a:pPr eaLnBrk="0" hangingPunct="0"/>
            <a:r>
              <a:rPr lang="en-US" sz="3200" b="1" dirty="0"/>
              <a:t>Supported by moving water.  At slower speeds, they </a:t>
            </a:r>
            <a:r>
              <a:rPr lang="en-US" sz="3200" b="1" dirty="0" smtClean="0"/>
              <a:t>are </a:t>
            </a:r>
            <a:r>
              <a:rPr lang="en-US" sz="3200" b="1" dirty="0"/>
              <a:t>hydrostatically supported</a:t>
            </a:r>
          </a:p>
          <a:p>
            <a:pPr eaLnBrk="0" hangingPunct="0"/>
            <a:endParaRPr lang="en-US" sz="3200" b="1" dirty="0"/>
          </a:p>
          <a:p>
            <a:pPr eaLnBrk="0" hangingPunct="0">
              <a:lnSpc>
                <a:spcPct val="20000"/>
              </a:lnSpc>
              <a:buFontTx/>
              <a:buChar char="•"/>
            </a:pPr>
            <a:endParaRPr lang="en-US" sz="3200" b="1" dirty="0"/>
          </a:p>
          <a:p>
            <a:pPr lvl="1" eaLnBrk="0" hangingPunct="0">
              <a:lnSpc>
                <a:spcPct val="20000"/>
              </a:lnSpc>
              <a:buFontTx/>
              <a:buChar char="•"/>
            </a:pPr>
            <a:endParaRPr lang="en-US" sz="3200" b="1" dirty="0"/>
          </a:p>
          <a:p>
            <a:pPr lvl="1" eaLnBrk="0" hangingPunct="0">
              <a:buFontTx/>
              <a:buChar char="–"/>
            </a:pPr>
            <a:r>
              <a:rPr lang="en-US" sz="2800" b="1" dirty="0"/>
              <a:t>   </a:t>
            </a:r>
            <a:r>
              <a:rPr lang="en-US" sz="2800" b="1" dirty="0" err="1">
                <a:solidFill>
                  <a:srgbClr val="0033CC"/>
                </a:solidFill>
              </a:rPr>
              <a:t>Planing</a:t>
            </a:r>
            <a:r>
              <a:rPr lang="en-US" sz="2800" b="1" dirty="0">
                <a:solidFill>
                  <a:srgbClr val="0033CC"/>
                </a:solidFill>
              </a:rPr>
              <a:t> Vessels</a:t>
            </a:r>
            <a:r>
              <a:rPr lang="en-US" sz="2800" b="1" dirty="0"/>
              <a:t> - Hydrodynamics pressure 	developed on the hull at high speeds to 		support the vessel.  Limited loads, high power 	requirements.</a:t>
            </a:r>
          </a:p>
          <a:p>
            <a:pPr lvl="1" eaLnBrk="0" hangingPunct="0">
              <a:buFontTx/>
              <a:buChar char="–"/>
            </a:pPr>
            <a:endParaRPr lang="en-US" sz="2800" b="1" dirty="0"/>
          </a:p>
          <a:p>
            <a:pPr lvl="1" eaLnBrk="0" hangingPunct="0">
              <a:buFontTx/>
              <a:buChar char="–"/>
            </a:pPr>
            <a:r>
              <a:rPr lang="en-US" sz="2800" b="1" dirty="0"/>
              <a:t>   </a:t>
            </a:r>
            <a:r>
              <a:rPr lang="en-US" sz="2800" b="1" dirty="0">
                <a:solidFill>
                  <a:srgbClr val="0033CC"/>
                </a:solidFill>
              </a:rPr>
              <a:t>Hydrofoils</a:t>
            </a:r>
            <a:r>
              <a:rPr lang="en-US" sz="2800" b="1" dirty="0"/>
              <a:t> - Supported by underwater foils, like 	wings on an aircraft.  Dangerous in heavy seas.  	No longer used by USN.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stri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124200"/>
            <a:ext cx="6858000" cy="3119438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838200"/>
            <a:ext cx="9677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Planing Hull</a:t>
            </a:r>
          </a:p>
          <a:p>
            <a:endParaRPr lang="en-US" sz="900" b="1" u="sng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5000"/>
              </a:lnSpc>
              <a:buFontTx/>
              <a:buChar char="-"/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supported by the hydrodynamic pressure developed under a hull at high speed</a:t>
            </a:r>
          </a:p>
          <a:p>
            <a:pPr>
              <a:lnSpc>
                <a:spcPct val="85000"/>
              </a:lnSpc>
              <a:buFontTx/>
              <a:buChar char="-"/>
            </a:pP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5000"/>
              </a:lnSpc>
              <a:buFontTx/>
              <a:buChar char="-"/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“V” or  flat type shape</a:t>
            </a:r>
          </a:p>
          <a:p>
            <a:pPr>
              <a:lnSpc>
                <a:spcPct val="85000"/>
              </a:lnSpc>
            </a:pP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5000"/>
              </a:lnSpc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Commonly used in pleasure boat, patrol boat, missile boat, racing boat</a:t>
            </a:r>
            <a:r>
              <a:rPr lang="en-US" sz="2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28800" y="1524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/>
              <a:t>Hydrodynamic Support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96000" y="3657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Destriero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y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05200"/>
            <a:ext cx="5257800" cy="3135313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3400" y="990600"/>
            <a:ext cx="78486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Hydrofoil Ship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- </a:t>
            </a:r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supported by a hydrofoil, like wing on an aircraft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- fully submerged hydrofoil ship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- surface piercing hydrofoil ship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438400" y="149225"/>
            <a:ext cx="4672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Hydrodynamic Support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Hydrofoil Ferry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hm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911225"/>
            <a:ext cx="8351837" cy="5307013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438400" y="149225"/>
            <a:ext cx="4672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Hydrodynamic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hm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113" y="838200"/>
            <a:ext cx="3787775" cy="5943600"/>
          </a:xfrm>
          <a:prstGeom prst="rect">
            <a:avLst/>
          </a:prstGeom>
          <a:noFill/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438400" y="149225"/>
            <a:ext cx="4672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Hydrodynamic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 u="sng"/>
              <a:t>Hydrostatic Support</a:t>
            </a:r>
            <a:r>
              <a:rPr lang="en-US" sz="3200" b="1"/>
              <a:t>  		</a:t>
            </a:r>
          </a:p>
          <a:p>
            <a:pPr eaLnBrk="0" hangingPunct="0"/>
            <a:endParaRPr lang="en-US" sz="3200" b="1"/>
          </a:p>
          <a:p>
            <a:pPr eaLnBrk="0" hangingPunct="0"/>
            <a:r>
              <a:rPr lang="en-US" sz="3200" b="1"/>
              <a:t> Displacement Ships Float by displacing 	their own weight in water</a:t>
            </a:r>
            <a:endParaRPr lang="en-US">
              <a:latin typeface="Times New Roman" pitchFamily="18" charset="0"/>
            </a:endParaRPr>
          </a:p>
          <a:p>
            <a:pPr lvl="1" eaLnBrk="0" hangingPunct="0">
              <a:buFontTx/>
              <a:buChar char="•"/>
            </a:pPr>
            <a:endParaRPr lang="en-US">
              <a:latin typeface="Times New Roman" pitchFamily="18" charset="0"/>
            </a:endParaRPr>
          </a:p>
          <a:p>
            <a:pPr lvl="1" eaLnBrk="0" hangingPunct="0">
              <a:buFontTx/>
              <a:buChar char="–"/>
            </a:pPr>
            <a:r>
              <a:rPr lang="en-US" sz="2800" b="1"/>
              <a:t>   Includes nearly all traditional military and 		cargo ships and 99% of ships in this course</a:t>
            </a:r>
          </a:p>
          <a:p>
            <a:pPr lvl="1" eaLnBrk="0" hangingPunct="0">
              <a:buFontTx/>
              <a:buChar char="–"/>
            </a:pPr>
            <a:endParaRPr lang="en-US" sz="2800" b="1"/>
          </a:p>
          <a:p>
            <a:pPr lvl="1" eaLnBrk="0" hangingPunct="0">
              <a:buFontTx/>
              <a:buChar char="–"/>
            </a:pPr>
            <a:r>
              <a:rPr lang="en-US" sz="2800" b="1"/>
              <a:t>   Small Waterplane Area Twin Hull ships 		(SWATH)</a:t>
            </a:r>
          </a:p>
          <a:p>
            <a:pPr lvl="1" eaLnBrk="0" hangingPunct="0">
              <a:buFontTx/>
              <a:buChar char="–"/>
            </a:pPr>
            <a:endParaRPr lang="en-US" sz="2800" b="1"/>
          </a:p>
          <a:p>
            <a:pPr lvl="1" eaLnBrk="0" hangingPunct="0">
              <a:buFontTx/>
              <a:buChar char="–"/>
            </a:pPr>
            <a:r>
              <a:rPr lang="en-US" sz="2800" b="1"/>
              <a:t>   Submarines (when surfaced)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/>
              <a:t>Hydrostatic Support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3820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The Ship is 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supported by its buoyancy.</a:t>
            </a:r>
          </a:p>
          <a:p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(Archimedes Principle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 dirty="0"/>
              <a:t> 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Archimedes Principle</a:t>
            </a:r>
            <a:r>
              <a:rPr lang="en-US" sz="3200" dirty="0">
                <a:solidFill>
                  <a:srgbClr val="FFFF00"/>
                </a:solidFill>
              </a:rPr>
              <a:t> : 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object partially or fully submerged in a fluid will experience a resultant vertical force equal in magnitude to the weight of the volume of fluid displaced by the object.</a:t>
            </a:r>
          </a:p>
          <a:p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dirty="0"/>
              <a:t>The buoyant force of a ship is calculated from the</a:t>
            </a:r>
          </a:p>
          <a:p>
            <a:r>
              <a:rPr lang="en-US" sz="2800" dirty="0"/>
              <a:t>   displaced volume  by the ship.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8" name="Rectangle 1040"/>
          <p:cNvSpPr>
            <a:spLocks noChangeArrowheads="1"/>
          </p:cNvSpPr>
          <p:nvPr/>
        </p:nvSpPr>
        <p:spPr bwMode="auto">
          <a:xfrm>
            <a:off x="4267200" y="1981200"/>
            <a:ext cx="31242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20" name="Object 1032"/>
          <p:cNvGraphicFramePr>
            <a:graphicFrameLocks noChangeAspect="1"/>
          </p:cNvGraphicFramePr>
          <p:nvPr/>
        </p:nvGraphicFramePr>
        <p:xfrm>
          <a:off x="4748213" y="2133600"/>
          <a:ext cx="2465387" cy="838200"/>
        </p:xfrm>
        <a:graphic>
          <a:graphicData uri="http://schemas.openxmlformats.org/presentationml/2006/ole">
            <p:oleObj spid="_x0000_s38920" name="Equation" r:id="rId3" imgW="634680" imgH="215640" progId="Equation.3">
              <p:embed/>
            </p:oleObj>
          </a:graphicData>
        </a:graphic>
      </p:graphicFrame>
      <p:sp>
        <p:nvSpPr>
          <p:cNvPr id="38925" name="Text Box 1037"/>
          <p:cNvSpPr txBox="1">
            <a:spLocks noChangeArrowheads="1"/>
          </p:cNvSpPr>
          <p:nvPr/>
        </p:nvSpPr>
        <p:spPr bwMode="auto">
          <a:xfrm>
            <a:off x="381000" y="1370013"/>
            <a:ext cx="608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Mathematical Form of Archimedes Principle</a:t>
            </a:r>
          </a:p>
        </p:txBody>
      </p:sp>
      <p:sp>
        <p:nvSpPr>
          <p:cNvPr id="38926" name="Text Box 1038"/>
          <p:cNvSpPr txBox="1">
            <a:spLocks noChangeArrowheads="1"/>
          </p:cNvSpPr>
          <p:nvPr/>
        </p:nvSpPr>
        <p:spPr bwMode="auto">
          <a:xfrm>
            <a:off x="2438400" y="2286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Hydrostatic Support</a:t>
            </a:r>
          </a:p>
        </p:txBody>
      </p:sp>
      <p:graphicFrame>
        <p:nvGraphicFramePr>
          <p:cNvPr id="38930" name="Object 1042"/>
          <p:cNvGraphicFramePr>
            <a:graphicFrameLocks noChangeAspect="1"/>
          </p:cNvGraphicFramePr>
          <p:nvPr/>
        </p:nvGraphicFramePr>
        <p:xfrm>
          <a:off x="4876800" y="5334000"/>
          <a:ext cx="2057400" cy="925513"/>
        </p:xfrm>
        <a:graphic>
          <a:graphicData uri="http://schemas.openxmlformats.org/presentationml/2006/ole">
            <p:oleObj spid="_x0000_s38930" name="Equation" r:id="rId4" imgW="507960" imgH="228600" progId="Equation.3">
              <p:embed/>
            </p:oleObj>
          </a:graphicData>
        </a:graphic>
      </p:graphicFrame>
      <p:sp>
        <p:nvSpPr>
          <p:cNvPr id="38914" name="Line 1026"/>
          <p:cNvSpPr>
            <a:spLocks noChangeShapeType="1"/>
          </p:cNvSpPr>
          <p:nvPr/>
        </p:nvSpPr>
        <p:spPr bwMode="auto">
          <a:xfrm>
            <a:off x="304800" y="3352800"/>
            <a:ext cx="32766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8915" name="Group 1027"/>
          <p:cNvGrpSpPr>
            <a:grpSpLocks/>
          </p:cNvGrpSpPr>
          <p:nvPr/>
        </p:nvGrpSpPr>
        <p:grpSpPr bwMode="auto">
          <a:xfrm>
            <a:off x="533400" y="2667000"/>
            <a:ext cx="2819400" cy="1752600"/>
            <a:chOff x="1440" y="2400"/>
            <a:chExt cx="1776" cy="1104"/>
          </a:xfrm>
        </p:grpSpPr>
        <p:sp>
          <p:nvSpPr>
            <p:cNvPr id="38916" name="Rectangle 1028"/>
            <p:cNvSpPr>
              <a:spLocks noChangeArrowheads="1"/>
            </p:cNvSpPr>
            <p:nvPr/>
          </p:nvSpPr>
          <p:spPr bwMode="auto">
            <a:xfrm>
              <a:off x="1440" y="2832"/>
              <a:ext cx="1776" cy="67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7" name="Rectangle 1029"/>
            <p:cNvSpPr>
              <a:spLocks noChangeArrowheads="1"/>
            </p:cNvSpPr>
            <p:nvPr/>
          </p:nvSpPr>
          <p:spPr bwMode="auto">
            <a:xfrm>
              <a:off x="1440" y="2400"/>
              <a:ext cx="1776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8" name="Line 1030"/>
          <p:cNvSpPr>
            <a:spLocks noChangeShapeType="1"/>
          </p:cNvSpPr>
          <p:nvPr/>
        </p:nvSpPr>
        <p:spPr bwMode="auto">
          <a:xfrm flipV="1">
            <a:off x="1905000" y="4038600"/>
            <a:ext cx="0" cy="9144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9" name="Line 1031"/>
          <p:cNvSpPr>
            <a:spLocks noChangeShapeType="1"/>
          </p:cNvSpPr>
          <p:nvPr/>
        </p:nvSpPr>
        <p:spPr bwMode="auto">
          <a:xfrm>
            <a:off x="1905000" y="2590800"/>
            <a:ext cx="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Text Box 1033"/>
          <p:cNvSpPr txBox="1">
            <a:spLocks noChangeArrowheads="1"/>
          </p:cNvSpPr>
          <p:nvPr/>
        </p:nvSpPr>
        <p:spPr bwMode="auto">
          <a:xfrm>
            <a:off x="609600" y="4876800"/>
            <a:ext cx="26670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0033CC"/>
                </a:solidFill>
              </a:rPr>
              <a:t>Resultant Buoyancy</a:t>
            </a:r>
          </a:p>
        </p:txBody>
      </p:sp>
      <p:sp>
        <p:nvSpPr>
          <p:cNvPr id="38922" name="Text Box 1034"/>
          <p:cNvSpPr txBox="1">
            <a:spLocks noChangeArrowheads="1"/>
          </p:cNvSpPr>
          <p:nvPr/>
        </p:nvSpPr>
        <p:spPr bwMode="auto">
          <a:xfrm>
            <a:off x="609600" y="2055813"/>
            <a:ext cx="25908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66"/>
                </a:solidFill>
              </a:rPr>
              <a:t>Resultant Weight</a:t>
            </a:r>
            <a:r>
              <a:rPr lang="en-US"/>
              <a:t> </a:t>
            </a:r>
          </a:p>
        </p:txBody>
      </p:sp>
      <p:sp>
        <p:nvSpPr>
          <p:cNvPr id="38923" name="Oval 1035"/>
          <p:cNvSpPr>
            <a:spLocks noChangeArrowheads="1"/>
          </p:cNvSpPr>
          <p:nvPr/>
        </p:nvSpPr>
        <p:spPr bwMode="auto">
          <a:xfrm>
            <a:off x="1828800" y="3657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036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31" name="Object 1043"/>
          <p:cNvGraphicFramePr>
            <a:graphicFrameLocks noChangeAspect="1"/>
          </p:cNvGraphicFramePr>
          <p:nvPr/>
        </p:nvGraphicFramePr>
        <p:xfrm>
          <a:off x="3352800" y="4876800"/>
          <a:ext cx="457200" cy="431800"/>
        </p:xfrm>
        <a:graphic>
          <a:graphicData uri="http://schemas.openxmlformats.org/presentationml/2006/ole">
            <p:oleObj spid="_x0000_s38931" name="Equation" r:id="rId5" imgW="228600" imgH="215640" progId="Equation.3">
              <p:embed/>
            </p:oleObj>
          </a:graphicData>
        </a:graphic>
      </p:graphicFrame>
      <p:graphicFrame>
        <p:nvGraphicFramePr>
          <p:cNvPr id="38932" name="Object 1044"/>
          <p:cNvGraphicFramePr>
            <a:graphicFrameLocks noChangeAspect="1"/>
          </p:cNvGraphicFramePr>
          <p:nvPr/>
        </p:nvGraphicFramePr>
        <p:xfrm>
          <a:off x="3048000" y="2057400"/>
          <a:ext cx="415925" cy="468313"/>
        </p:xfrm>
        <a:graphic>
          <a:graphicData uri="http://schemas.openxmlformats.org/presentationml/2006/ole">
            <p:oleObj spid="_x0000_s38932" name="Equation" r:id="rId6" imgW="203040" imgH="228600" progId="Equation.3">
              <p:embed/>
            </p:oleObj>
          </a:graphicData>
        </a:graphic>
      </p:graphicFrame>
      <p:graphicFrame>
        <p:nvGraphicFramePr>
          <p:cNvPr id="38933" name="Object 1045"/>
          <p:cNvGraphicFramePr>
            <a:graphicFrameLocks noChangeAspect="1"/>
          </p:cNvGraphicFramePr>
          <p:nvPr/>
        </p:nvGraphicFramePr>
        <p:xfrm>
          <a:off x="3886200" y="3276600"/>
          <a:ext cx="5257800" cy="1641475"/>
        </p:xfrm>
        <a:graphic>
          <a:graphicData uri="http://schemas.openxmlformats.org/presentationml/2006/ole">
            <p:oleObj spid="_x0000_s38933" name="Equation" r:id="rId7" imgW="3009600" imgH="939600" progId="Equation.3">
              <p:embed/>
            </p:oleObj>
          </a:graphicData>
        </a:graphic>
      </p:graphicFrame>
      <p:graphicFrame>
        <p:nvGraphicFramePr>
          <p:cNvPr id="38935" name="Object 1047"/>
          <p:cNvGraphicFramePr>
            <a:graphicFrameLocks noChangeAspect="1"/>
          </p:cNvGraphicFramePr>
          <p:nvPr/>
        </p:nvGraphicFramePr>
        <p:xfrm>
          <a:off x="4038600" y="5410200"/>
          <a:ext cx="762000" cy="692150"/>
        </p:xfrm>
        <a:graphic>
          <a:graphicData uri="http://schemas.openxmlformats.org/presentationml/2006/ole">
            <p:oleObj spid="_x0000_s38935" name="Equation" r:id="rId8" imgW="139680" imgH="126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200" b="1" dirty="0">
                <a:latin typeface="Arial Unicode MS" pitchFamily="34" charset="-128"/>
              </a:rPr>
              <a:t>Intro to Ships and Naval Engineering (2.1)</a:t>
            </a:r>
            <a:endParaRPr lang="en-US" sz="3600" b="1" dirty="0">
              <a:latin typeface="Arial Unicode MS" pitchFamily="34" charset="-128"/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dirty="0"/>
              <a:t>Factors which influence design: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769409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0" hangingPunct="0">
              <a:buFontTx/>
              <a:buChar char="–"/>
            </a:pPr>
            <a:r>
              <a:rPr lang="en-US" sz="2800" dirty="0"/>
              <a:t>  Size</a:t>
            </a:r>
          </a:p>
          <a:p>
            <a:pPr lvl="1" eaLnBrk="0" hangingPunct="0">
              <a:buFontTx/>
              <a:buChar char="–"/>
            </a:pPr>
            <a:r>
              <a:rPr lang="en-US" sz="2800" dirty="0"/>
              <a:t>  Speed</a:t>
            </a:r>
          </a:p>
          <a:p>
            <a:pPr lvl="1" eaLnBrk="0" hangingPunct="0">
              <a:buFontTx/>
              <a:buChar char="–"/>
            </a:pPr>
            <a:r>
              <a:rPr lang="en-US" sz="2800" dirty="0"/>
              <a:t>  Payload</a:t>
            </a:r>
          </a:p>
          <a:p>
            <a:pPr lvl="1" eaLnBrk="0" hangingPunct="0">
              <a:buFontTx/>
              <a:buChar char="–"/>
            </a:pPr>
            <a:r>
              <a:rPr lang="en-US" sz="2800" dirty="0"/>
              <a:t>  Range</a:t>
            </a:r>
          </a:p>
          <a:p>
            <a:pPr lvl="1" eaLnBrk="0" hangingPunct="0">
              <a:buFontTx/>
              <a:buChar char="–"/>
            </a:pPr>
            <a:r>
              <a:rPr lang="en-US" sz="2800" dirty="0"/>
              <a:t>  </a:t>
            </a:r>
            <a:r>
              <a:rPr lang="en-US" sz="2800" dirty="0" err="1"/>
              <a:t>Seakeeping</a:t>
            </a:r>
            <a:endParaRPr lang="en-US" sz="2800" dirty="0"/>
          </a:p>
          <a:p>
            <a:pPr lvl="1" eaLnBrk="0" hangingPunct="0">
              <a:buFontTx/>
              <a:buChar char="–"/>
            </a:pPr>
            <a:r>
              <a:rPr lang="en-US" sz="2800" dirty="0"/>
              <a:t>  Maneuverability</a:t>
            </a:r>
          </a:p>
          <a:p>
            <a:pPr lvl="1" eaLnBrk="0" hangingPunct="0">
              <a:buFontTx/>
              <a:buChar char="–"/>
            </a:pPr>
            <a:r>
              <a:rPr lang="en-US" sz="2800" dirty="0"/>
              <a:t>  Stability</a:t>
            </a:r>
          </a:p>
          <a:p>
            <a:pPr lvl="1" eaLnBrk="0" hangingPunct="0">
              <a:buFontTx/>
              <a:buChar char="–"/>
            </a:pPr>
            <a:r>
              <a:rPr lang="en-US" sz="2800" dirty="0"/>
              <a:t>  Special Capabilities (</a:t>
            </a:r>
            <a:r>
              <a:rPr lang="en-US" sz="2800" dirty="0" err="1"/>
              <a:t>Amphib</a:t>
            </a:r>
            <a:r>
              <a:rPr lang="en-US" sz="2800" dirty="0"/>
              <a:t>, Aviation, ...)</a:t>
            </a:r>
          </a:p>
          <a:p>
            <a:pPr eaLnBrk="0" hangingPunct="0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676400" y="5867400"/>
            <a:ext cx="4603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chemeClr val="tx2"/>
                </a:solidFill>
              </a:rPr>
              <a:t>Compromise </a:t>
            </a:r>
            <a:r>
              <a:rPr lang="en-US" sz="3200" dirty="0">
                <a:solidFill>
                  <a:schemeClr val="tx2"/>
                </a:solidFill>
              </a:rPr>
              <a:t>is required!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         </a:t>
            </a:r>
            <a:r>
              <a:rPr lang="en-US" sz="3200" b="1"/>
              <a:t>Hydrostatic Support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382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 </a:t>
            </a:r>
            <a:r>
              <a:rPr lang="en-US" sz="2000" b="1"/>
              <a:t>Displacement ship</a:t>
            </a:r>
          </a:p>
          <a:p>
            <a:r>
              <a:rPr lang="en-US" sz="2000"/>
              <a:t>    - conventional type of ship</a:t>
            </a:r>
          </a:p>
          <a:p>
            <a:r>
              <a:rPr lang="en-US" sz="2000"/>
              <a:t>    - carries high payload</a:t>
            </a:r>
          </a:p>
          <a:p>
            <a:r>
              <a:rPr lang="en-US" sz="2000"/>
              <a:t>    - low speed </a:t>
            </a:r>
          </a:p>
          <a:p>
            <a:pPr>
              <a:buFontTx/>
              <a:buChar char="•"/>
            </a:pPr>
            <a:endParaRPr lang="en-US" sz="2000"/>
          </a:p>
          <a:p>
            <a:r>
              <a:rPr lang="en-US" sz="2000"/>
              <a:t> </a:t>
            </a:r>
            <a:r>
              <a:rPr lang="en-US" sz="2000" b="1"/>
              <a:t>SWATH </a:t>
            </a:r>
          </a:p>
          <a:p>
            <a:r>
              <a:rPr lang="en-US" sz="2000"/>
              <a:t>   - small waterplane area twin hull (SWATH)</a:t>
            </a:r>
          </a:p>
          <a:p>
            <a:r>
              <a:rPr lang="en-US" sz="2000"/>
              <a:t>   - low wave-making resistance</a:t>
            </a:r>
          </a:p>
          <a:p>
            <a:r>
              <a:rPr lang="en-US" sz="2000"/>
              <a:t>   - excellent roll stability</a:t>
            </a:r>
          </a:p>
          <a:p>
            <a:r>
              <a:rPr lang="en-US" sz="2000"/>
              <a:t>   - large open deck</a:t>
            </a:r>
          </a:p>
          <a:p>
            <a:r>
              <a:rPr lang="en-US" sz="2000"/>
              <a:t>   - disadvantage : deep draft and cost</a:t>
            </a:r>
          </a:p>
          <a:p>
            <a:pPr>
              <a:buFontTx/>
              <a:buChar char="•"/>
            </a:pPr>
            <a:endParaRPr lang="en-US" sz="2000"/>
          </a:p>
          <a:p>
            <a:r>
              <a:rPr lang="en-US" sz="2000"/>
              <a:t> </a:t>
            </a:r>
            <a:r>
              <a:rPr lang="en-US" sz="2000" b="1"/>
              <a:t>Catamaran/Trimaran</a:t>
            </a:r>
          </a:p>
          <a:p>
            <a:r>
              <a:rPr lang="en-US" sz="2000"/>
              <a:t>  - twin hull</a:t>
            </a:r>
          </a:p>
          <a:p>
            <a:r>
              <a:rPr lang="en-US" sz="2000"/>
              <a:t>  - other characteristics are similar to the SWATH</a:t>
            </a:r>
          </a:p>
          <a:p>
            <a:pPr>
              <a:buFontTx/>
              <a:buChar char="•"/>
            </a:pPr>
            <a:endParaRPr lang="en-US" sz="2000" b="1"/>
          </a:p>
          <a:p>
            <a:r>
              <a:rPr lang="en-US" sz="2000" b="1"/>
              <a:t>Submarine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614363"/>
            <a:ext cx="75342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Text Box 1027"/>
          <p:cNvSpPr txBox="1">
            <a:spLocks noChangeArrowheads="1"/>
          </p:cNvSpPr>
          <p:nvPr/>
        </p:nvSpPr>
        <p:spPr bwMode="auto">
          <a:xfrm>
            <a:off x="1676400" y="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         </a:t>
            </a:r>
            <a:r>
              <a:rPr lang="en-US" sz="3200" b="1"/>
              <a:t>Hydrostatic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USS New Jers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682625"/>
            <a:ext cx="8609013" cy="5491163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676400" y="762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         </a:t>
            </a:r>
            <a:r>
              <a:rPr lang="en-US" sz="3200" b="1"/>
              <a:t>Hydrostatic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agos19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9975"/>
            <a:ext cx="6781800" cy="5078413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         Hydrostatic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ictori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285163" cy="4406900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         </a:t>
            </a:r>
            <a:r>
              <a:rPr lang="en-US" sz="3200" b="1"/>
              <a:t>Hydrostatic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ashad"/>
          <p:cNvPicPr>
            <a:picLocks noChangeAspect="1" noChangeArrowheads="1"/>
          </p:cNvPicPr>
          <p:nvPr/>
        </p:nvPicPr>
        <p:blipFill>
          <a:blip r:embed="rId2" cstate="print"/>
          <a:srcRect t="7143"/>
          <a:stretch>
            <a:fillRect/>
          </a:stretch>
        </p:blipFill>
        <p:spPr bwMode="auto">
          <a:xfrm>
            <a:off x="1882775" y="762000"/>
            <a:ext cx="4975225" cy="5943600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0" y="762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         </a:t>
            </a:r>
            <a:r>
              <a:rPr lang="en-US" sz="3200" b="1"/>
              <a:t>Hydrostatic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atama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6200775" cy="516413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76400" y="2286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         Hydrostatic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676400" y="762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         </a:t>
            </a:r>
            <a:r>
              <a:rPr lang="en-US" sz="3200" b="1"/>
              <a:t>Hydrostatic Support</a:t>
            </a:r>
          </a:p>
        </p:txBody>
      </p:sp>
      <p:pic>
        <p:nvPicPr>
          <p:cNvPr id="4" name="Picture 3" descr="uss-independenc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14400"/>
            <a:ext cx="3200400" cy="3671732"/>
          </a:xfrm>
          <a:prstGeom prst="rect">
            <a:avLst/>
          </a:prstGeom>
        </p:spPr>
      </p:pic>
      <p:pic>
        <p:nvPicPr>
          <p:cNvPr id="5" name="Picture 4" descr="LCS_2-+Independence+Sea+Trial-2r.jpg"/>
          <p:cNvPicPr>
            <a:picLocks noChangeAspect="1"/>
          </p:cNvPicPr>
          <p:nvPr/>
        </p:nvPicPr>
        <p:blipFill>
          <a:blip r:embed="rId3" cstate="print"/>
          <a:srcRect l="18000" t="15094" r="7200" b="6038"/>
          <a:stretch>
            <a:fillRect/>
          </a:stretch>
        </p:blipFill>
        <p:spPr>
          <a:xfrm>
            <a:off x="4953000" y="914400"/>
            <a:ext cx="3106791" cy="3906195"/>
          </a:xfrm>
          <a:prstGeom prst="rect">
            <a:avLst/>
          </a:prstGeom>
        </p:spPr>
      </p:pic>
      <p:pic>
        <p:nvPicPr>
          <p:cNvPr id="6" name="Picture 5" descr="uss-free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267200"/>
            <a:ext cx="3733800" cy="24851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         </a:t>
            </a:r>
            <a:r>
              <a:rPr lang="en-US" sz="3200" b="1"/>
              <a:t>Hydrostatic Support</a:t>
            </a:r>
          </a:p>
        </p:txBody>
      </p:sp>
      <p:pic>
        <p:nvPicPr>
          <p:cNvPr id="4" name="Picture 3" descr="ssn 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162800" cy="573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n 774 under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7391400" cy="44348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Classification of Ship by Usage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/>
              <a:t> Merchant Ship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b="1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/>
              <a:t> </a:t>
            </a:r>
            <a:r>
              <a:rPr lang="en-US" sz="2400" b="1">
                <a:solidFill>
                  <a:srgbClr val="FF0066"/>
                </a:solidFill>
              </a:rPr>
              <a:t>Naval &amp; Coast Guard Vessel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b="1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/>
              <a:t> Recreational Vessel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b="1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b="1"/>
              <a:t> Utility Tugs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2400" b="1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/>
              <a:t> Research &amp; Environmental Ship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b="1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/>
              <a:t> Ferries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/>
              <a:t> 2.3 Ship Hull Form and Geometry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04800" y="1693863"/>
            <a:ext cx="8382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 The ship is a 3-dimensional shape: </a:t>
            </a:r>
          </a:p>
          <a:p>
            <a:endParaRPr lang="en-US" sz="2200"/>
          </a:p>
          <a:p>
            <a:r>
              <a:rPr lang="en-US" sz="2200"/>
              <a:t>               Data in x, y, and z directions is necessary to represent                	   the ship hull.</a:t>
            </a:r>
          </a:p>
          <a:p>
            <a:r>
              <a:rPr lang="en-US" sz="2200"/>
              <a:t> </a:t>
            </a:r>
          </a:p>
          <a:p>
            <a:r>
              <a:rPr lang="en-US" sz="2200"/>
              <a:t>                                  </a:t>
            </a: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Table of Offsets</a:t>
            </a:r>
            <a:endParaRPr lang="en-US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2200" u="sng"/>
          </a:p>
          <a:p>
            <a:r>
              <a:rPr lang="en-US" sz="2200" u="sng"/>
              <a:t>Lines Drawings:</a:t>
            </a:r>
          </a:p>
          <a:p>
            <a:r>
              <a:rPr lang="en-US" sz="2200"/>
              <a:t>   - </a:t>
            </a:r>
            <a:r>
              <a:rPr lang="en-US" sz="2200" b="1"/>
              <a:t>body plan </a:t>
            </a:r>
            <a:r>
              <a:rPr lang="en-US" sz="2200"/>
              <a:t>(front View)   </a:t>
            </a:r>
          </a:p>
          <a:p>
            <a:r>
              <a:rPr lang="en-US" sz="2200"/>
              <a:t>   - </a:t>
            </a:r>
            <a:r>
              <a:rPr lang="en-US" sz="2200" b="1"/>
              <a:t>shear plan </a:t>
            </a:r>
            <a:r>
              <a:rPr lang="en-US" sz="2200"/>
              <a:t>(side view)  </a:t>
            </a:r>
          </a:p>
          <a:p>
            <a:r>
              <a:rPr lang="en-US" sz="2200"/>
              <a:t>   - </a:t>
            </a:r>
            <a:r>
              <a:rPr lang="en-US" sz="2200" b="1"/>
              <a:t>half breadth plan </a:t>
            </a:r>
            <a:r>
              <a:rPr lang="en-US" sz="2200"/>
              <a:t>(top view)  </a:t>
            </a: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533400" y="2590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1">
                <a:latin typeface="Arial Unicode MS" pitchFamily="34" charset="-128"/>
              </a:rPr>
              <a:t>Hull Form Representation</a:t>
            </a:r>
            <a:endParaRPr lang="en-US" sz="44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Lines Drawings: </a:t>
            </a:r>
          </a:p>
          <a:p>
            <a:pPr eaLnBrk="0" hangingPunct="0"/>
            <a:r>
              <a:rPr lang="en-US" sz="2800" b="1"/>
              <a:t>  </a:t>
            </a:r>
          </a:p>
          <a:p>
            <a:pPr eaLnBrk="0" hangingPunct="0"/>
            <a:r>
              <a:rPr lang="en-US" sz="2800" b="1"/>
              <a:t> Traditional graphical representation of the ship’s hull form…… “Lines”</a:t>
            </a:r>
          </a:p>
        </p:txBody>
      </p:sp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914400" y="2971800"/>
          <a:ext cx="5038725" cy="3648075"/>
        </p:xfrm>
        <a:graphic>
          <a:graphicData uri="http://schemas.openxmlformats.org/presentationml/2006/ole">
            <p:oleObj spid="_x0000_s130054" name="Drawing" r:id="rId3" imgW="5038289" imgH="3648456" progId="">
              <p:embed/>
            </p:oleObj>
          </a:graphicData>
        </a:graphic>
      </p:graphicFrame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3352800" y="3352800"/>
            <a:ext cx="3276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>
            <a:off x="3200400" y="4419600"/>
            <a:ext cx="34290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 flipH="1">
            <a:off x="5562600" y="5638800"/>
            <a:ext cx="1066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6629400" y="3124200"/>
            <a:ext cx="2322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Half-Breadth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6629400" y="4191000"/>
            <a:ext cx="202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Sheer Plan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6705600" y="5334000"/>
            <a:ext cx="192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Body Plan</a:t>
            </a:r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1">
                <a:latin typeface="Arial Unicode MS" pitchFamily="34" charset="-128"/>
              </a:rPr>
              <a:t>Hull Form Representation</a:t>
            </a:r>
            <a:endParaRPr lang="en-US" sz="44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-609600" y="5791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1">
                <a:latin typeface="Arial Unicode MS" pitchFamily="34" charset="-128"/>
              </a:rPr>
              <a:t>Lines Plan</a:t>
            </a:r>
            <a:endParaRPr lang="en-US" sz="440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131078" name="Picture 6" descr="44mk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04975"/>
            <a:ext cx="6248400" cy="4283075"/>
          </a:xfrm>
          <a:prstGeom prst="rect">
            <a:avLst/>
          </a:prstGeom>
          <a:noFill/>
        </p:spPr>
      </p:pic>
      <p:sp>
        <p:nvSpPr>
          <p:cNvPr id="131079" name="Line 7"/>
          <p:cNvSpPr>
            <a:spLocks noChangeShapeType="1"/>
          </p:cNvSpPr>
          <p:nvPr/>
        </p:nvSpPr>
        <p:spPr bwMode="auto">
          <a:xfrm flipH="1">
            <a:off x="4191000" y="1905000"/>
            <a:ext cx="2819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 flipH="1" flipV="1">
            <a:off x="6019800" y="5029200"/>
            <a:ext cx="1066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H="1">
            <a:off x="5791200" y="3429000"/>
            <a:ext cx="990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6821488" y="3124200"/>
            <a:ext cx="27035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Half-Breadth Plan</a:t>
            </a:r>
          </a:p>
          <a:p>
            <a:pPr eaLnBrk="0" hangingPunct="0"/>
            <a:r>
              <a:rPr lang="en-US" sz="2800" b="1"/>
              <a:t>      (Top)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7121525" y="5257800"/>
            <a:ext cx="202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Sheer Plan</a:t>
            </a:r>
          </a:p>
          <a:p>
            <a:pPr eaLnBrk="0" hangingPunct="0"/>
            <a:r>
              <a:rPr lang="en-US" sz="2800" b="1"/>
              <a:t>   (Side)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6934200" y="1676400"/>
            <a:ext cx="2298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Body Plan</a:t>
            </a:r>
          </a:p>
          <a:p>
            <a:pPr eaLnBrk="0" hangingPunct="0"/>
            <a:r>
              <a:rPr lang="en-US" sz="2800" b="1"/>
              <a:t>(Front / End)</a:t>
            </a:r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381000" y="2209800"/>
          <a:ext cx="8229600" cy="3733800"/>
        </p:xfrm>
        <a:graphic>
          <a:graphicData uri="http://schemas.openxmlformats.org/presentationml/2006/ole">
            <p:oleObj spid="_x0000_s69634" name="Document" r:id="rId3" imgW="6184800" imgH="6419880" progId="">
              <p:embed/>
            </p:oleObj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452438"/>
            <a:ext cx="92535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/>
              <a:t>Half-Breadth Plan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   - Intersection of planes (waterlines) parallel to the baseline (keel).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28600" y="-838200"/>
          <a:ext cx="8918575" cy="6781800"/>
        </p:xfrm>
        <a:graphic>
          <a:graphicData uri="http://schemas.openxmlformats.org/presentationml/2006/ole">
            <p:oleObj spid="_x0000_s70658" name="Document" r:id="rId3" imgW="6184800" imgH="6972480" progId="">
              <p:embed/>
            </p:oleObj>
          </a:graphicData>
        </a:graphic>
      </p:graphicFrame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8392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Sheer Plan</a:t>
            </a:r>
          </a:p>
          <a:p>
            <a:r>
              <a:rPr lang="en-US"/>
              <a:t>  -</a:t>
            </a:r>
            <a:r>
              <a:rPr lang="en-US" sz="2000"/>
              <a:t>Intersection of planes (buttock lines) parallel to the centerline plane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219200" y="939800"/>
          <a:ext cx="6934200" cy="5689600"/>
        </p:xfrm>
        <a:graphic>
          <a:graphicData uri="http://schemas.openxmlformats.org/presentationml/2006/ole">
            <p:oleObj spid="_x0000_s71682" name="Document" r:id="rId3" imgW="6184800" imgH="8058240" progId="">
              <p:embed/>
            </p:oleObj>
          </a:graphicData>
        </a:graphic>
      </p:graphicFrame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22325" y="346075"/>
            <a:ext cx="77882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/>
              <a:t>Body Plan</a:t>
            </a:r>
            <a:endParaRPr lang="en-US" dirty="0"/>
          </a:p>
          <a:p>
            <a:r>
              <a:rPr lang="en-US" dirty="0"/>
              <a:t>  - Intersection of planes to define section line</a:t>
            </a:r>
          </a:p>
          <a:p>
            <a:r>
              <a:rPr lang="en-US" dirty="0"/>
              <a:t>  - Sectional lines show the true shape of the hull form</a:t>
            </a:r>
          </a:p>
          <a:p>
            <a:r>
              <a:rPr lang="en-US" dirty="0"/>
              <a:t>  - Forward sections from amidships : R.H.S.</a:t>
            </a:r>
          </a:p>
          <a:p>
            <a:r>
              <a:rPr lang="en-US" dirty="0"/>
              <a:t>  - </a:t>
            </a:r>
            <a:r>
              <a:rPr lang="en-US" dirty="0" smtClean="0"/>
              <a:t>Aft </a:t>
            </a:r>
            <a:r>
              <a:rPr lang="en-US" dirty="0"/>
              <a:t>sections from amid ship : L.H.S.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200" b="1"/>
              <a:t>   </a:t>
            </a:r>
            <a:r>
              <a:rPr lang="en-US" sz="2800" b="1"/>
              <a:t>Used to convert graphical information to a 		numerical representation of a three 			dimensional body.</a:t>
            </a:r>
          </a:p>
          <a:p>
            <a:pPr eaLnBrk="0" hangingPunct="0">
              <a:buFontTx/>
              <a:buChar char="•"/>
            </a:pPr>
            <a:endParaRPr lang="en-US" sz="2800" b="1"/>
          </a:p>
          <a:p>
            <a:pPr eaLnBrk="0" hangingPunct="0">
              <a:buFontTx/>
              <a:buChar char="•"/>
            </a:pPr>
            <a:r>
              <a:rPr lang="en-US" sz="2800" b="1"/>
              <a:t>   Lists the distance from the center plane to the 	outline of the hull at each station and waterline.</a:t>
            </a:r>
          </a:p>
          <a:p>
            <a:pPr eaLnBrk="0" hangingPunct="0">
              <a:buFontTx/>
              <a:buChar char="•"/>
            </a:pPr>
            <a:endParaRPr lang="en-US" sz="2800" b="1"/>
          </a:p>
          <a:p>
            <a:pPr eaLnBrk="0" hangingPunct="0">
              <a:buFontTx/>
              <a:buChar char="•"/>
            </a:pPr>
            <a:r>
              <a:rPr lang="en-US" sz="2800" b="1"/>
              <a:t>   There is enough information in the Table of 		Offsets to produce all three lines plans.</a:t>
            </a:r>
            <a:endParaRPr lang="en-US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800" b="1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1">
                <a:latin typeface="Arial Unicode MS" pitchFamily="34" charset="-128"/>
              </a:rPr>
              <a:t>Table of Offsets (2.4)</a:t>
            </a:r>
            <a:endParaRPr lang="en-US" sz="4400">
              <a:solidFill>
                <a:schemeClr val="tx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1">
                <a:latin typeface="Arial Unicode MS" pitchFamily="34" charset="-128"/>
              </a:rPr>
              <a:t>Table of Offsets</a:t>
            </a:r>
            <a:endParaRPr lang="en-US" sz="44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The distances from the centerplane are called the 	</a:t>
            </a:r>
            <a:r>
              <a:rPr lang="en-US" sz="2800" b="1" u="sng"/>
              <a:t>offsets</a:t>
            </a:r>
            <a:r>
              <a:rPr lang="en-US" sz="2800" b="1"/>
              <a:t> or </a:t>
            </a:r>
            <a:r>
              <a:rPr lang="en-US" sz="2800" b="1" u="sng"/>
              <a:t>half-breadth</a:t>
            </a:r>
            <a:r>
              <a:rPr lang="en-US" sz="2800" b="1"/>
              <a:t> distances.</a:t>
            </a:r>
            <a:r>
              <a:rPr lang="en-US">
                <a:latin typeface="Times New Roman" pitchFamily="18" charset="0"/>
              </a:rPr>
              <a:t> </a:t>
            </a:r>
            <a:endParaRPr lang="en-US" sz="2800" b="1"/>
          </a:p>
        </p:txBody>
      </p:sp>
      <p:pic>
        <p:nvPicPr>
          <p:cNvPr id="133962" name="Picture 84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2638" t="18796" r="39098" b="41667"/>
          <a:stretch>
            <a:fillRect/>
          </a:stretch>
        </p:blipFill>
        <p:spPr>
          <a:xfrm>
            <a:off x="533400" y="2667000"/>
            <a:ext cx="8001000" cy="40719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0" y="0"/>
            <a:ext cx="937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2.5 Basic Dimensions and Hull Form Characteristics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228600" y="3470275"/>
            <a:ext cx="9144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</a:t>
            </a:r>
            <a:r>
              <a:rPr lang="en-US" sz="2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(length over all )</a:t>
            </a:r>
            <a:r>
              <a:rPr lang="en-US" sz="2000" dirty="0"/>
              <a:t> : Overall length of the vessel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DWL</a:t>
            </a:r>
            <a:r>
              <a:rPr lang="en-US" sz="2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(design waterline)</a:t>
            </a:r>
            <a:r>
              <a:rPr lang="en-US" sz="2000" dirty="0"/>
              <a:t> : Water line where the ship is designed to float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Stations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/>
              <a:t>: parallel planes from forward to aft, evenly spaced (like bread).Normally an odd number to ensure an even number of blocks.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FP</a:t>
            </a:r>
            <a:r>
              <a:rPr lang="en-US" sz="2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(forward perpendicular)</a:t>
            </a:r>
            <a:r>
              <a:rPr lang="en-US" sz="2000" dirty="0"/>
              <a:t> : imaginary vertical line where the bow intersects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DWL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</a:t>
            </a:r>
            <a:r>
              <a:rPr lang="en-US" sz="2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(aft perpendicular)</a:t>
            </a:r>
            <a:r>
              <a:rPr lang="en-US" sz="2000" dirty="0"/>
              <a:t> : imaginary vertical line located at either the rudder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stock </a:t>
            </a:r>
            <a:r>
              <a:rPr lang="en-US" sz="2000" dirty="0"/>
              <a:t>or intersection of the stern with DWL</a:t>
            </a:r>
          </a:p>
        </p:txBody>
      </p:sp>
      <p:sp>
        <p:nvSpPr>
          <p:cNvPr id="278539" name="Line 11"/>
          <p:cNvSpPr>
            <a:spLocks noChangeShapeType="1"/>
          </p:cNvSpPr>
          <p:nvPr/>
        </p:nvSpPr>
        <p:spPr bwMode="auto">
          <a:xfrm>
            <a:off x="1143000" y="3114675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8556" name="Group 28"/>
          <p:cNvGrpSpPr>
            <a:grpSpLocks/>
          </p:cNvGrpSpPr>
          <p:nvPr/>
        </p:nvGrpSpPr>
        <p:grpSpPr bwMode="auto">
          <a:xfrm>
            <a:off x="685800" y="565150"/>
            <a:ext cx="8040688" cy="2940050"/>
            <a:chOff x="432" y="356"/>
            <a:chExt cx="5065" cy="1852"/>
          </a:xfrm>
        </p:grpSpPr>
        <p:grpSp>
          <p:nvGrpSpPr>
            <p:cNvPr id="278533" name="Group 5"/>
            <p:cNvGrpSpPr>
              <a:grpSpLocks/>
            </p:cNvGrpSpPr>
            <p:nvPr/>
          </p:nvGrpSpPr>
          <p:grpSpPr bwMode="auto">
            <a:xfrm>
              <a:off x="720" y="714"/>
              <a:ext cx="3984" cy="808"/>
              <a:chOff x="864" y="912"/>
              <a:chExt cx="3984" cy="808"/>
            </a:xfrm>
          </p:grpSpPr>
          <p:sp>
            <p:nvSpPr>
              <p:cNvPr id="278534" name="Freeform 6"/>
              <p:cNvSpPr>
                <a:spLocks/>
              </p:cNvSpPr>
              <p:nvPr/>
            </p:nvSpPr>
            <p:spPr bwMode="auto">
              <a:xfrm>
                <a:off x="864" y="912"/>
                <a:ext cx="3984" cy="24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680" y="144"/>
                  </a:cxn>
                  <a:cxn ang="0">
                    <a:pos x="3888" y="0"/>
                  </a:cxn>
                </a:cxnLst>
                <a:rect l="0" t="0" r="r" b="b"/>
                <a:pathLst>
                  <a:path w="3888" h="168">
                    <a:moveTo>
                      <a:pt x="0" y="144"/>
                    </a:moveTo>
                    <a:cubicBezTo>
                      <a:pt x="516" y="156"/>
                      <a:pt x="1032" y="168"/>
                      <a:pt x="1680" y="144"/>
                    </a:cubicBezTo>
                    <a:cubicBezTo>
                      <a:pt x="2328" y="120"/>
                      <a:pt x="3108" y="60"/>
                      <a:pt x="3888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35" name="Freeform 7"/>
              <p:cNvSpPr>
                <a:spLocks/>
              </p:cNvSpPr>
              <p:nvPr/>
            </p:nvSpPr>
            <p:spPr bwMode="auto">
              <a:xfrm>
                <a:off x="864" y="912"/>
                <a:ext cx="3984" cy="808"/>
              </a:xfrm>
              <a:custGeom>
                <a:avLst/>
                <a:gdLst/>
                <a:ahLst/>
                <a:cxnLst>
                  <a:cxn ang="0">
                    <a:pos x="3984" y="0"/>
                  </a:cxn>
                  <a:cxn ang="0">
                    <a:pos x="3696" y="528"/>
                  </a:cxn>
                  <a:cxn ang="0">
                    <a:pos x="3552" y="672"/>
                  </a:cxn>
                  <a:cxn ang="0">
                    <a:pos x="2976" y="720"/>
                  </a:cxn>
                  <a:cxn ang="0">
                    <a:pos x="1056" y="720"/>
                  </a:cxn>
                  <a:cxn ang="0">
                    <a:pos x="240" y="480"/>
                  </a:cxn>
                  <a:cxn ang="0">
                    <a:pos x="0" y="192"/>
                  </a:cxn>
                </a:cxnLst>
                <a:rect l="0" t="0" r="r" b="b"/>
                <a:pathLst>
                  <a:path w="3984" h="760">
                    <a:moveTo>
                      <a:pt x="3984" y="0"/>
                    </a:moveTo>
                    <a:cubicBezTo>
                      <a:pt x="3876" y="208"/>
                      <a:pt x="3768" y="416"/>
                      <a:pt x="3696" y="528"/>
                    </a:cubicBezTo>
                    <a:cubicBezTo>
                      <a:pt x="3624" y="640"/>
                      <a:pt x="3672" y="640"/>
                      <a:pt x="3552" y="672"/>
                    </a:cubicBezTo>
                    <a:cubicBezTo>
                      <a:pt x="3432" y="704"/>
                      <a:pt x="3392" y="712"/>
                      <a:pt x="2976" y="720"/>
                    </a:cubicBezTo>
                    <a:cubicBezTo>
                      <a:pt x="2560" y="728"/>
                      <a:pt x="1512" y="760"/>
                      <a:pt x="1056" y="720"/>
                    </a:cubicBezTo>
                    <a:cubicBezTo>
                      <a:pt x="600" y="680"/>
                      <a:pt x="416" y="568"/>
                      <a:pt x="240" y="480"/>
                    </a:cubicBezTo>
                    <a:cubicBezTo>
                      <a:pt x="64" y="392"/>
                      <a:pt x="32" y="292"/>
                      <a:pt x="0" y="19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536" name="Line 8"/>
            <p:cNvSpPr>
              <a:spLocks noChangeShapeType="1"/>
            </p:cNvSpPr>
            <p:nvPr/>
          </p:nvSpPr>
          <p:spPr bwMode="auto">
            <a:xfrm>
              <a:off x="4704" y="71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537" name="Line 9"/>
            <p:cNvSpPr>
              <a:spLocks noChangeShapeType="1"/>
            </p:cNvSpPr>
            <p:nvPr/>
          </p:nvSpPr>
          <p:spPr bwMode="auto">
            <a:xfrm>
              <a:off x="720" y="954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538" name="Line 10"/>
            <p:cNvSpPr>
              <a:spLocks noChangeShapeType="1"/>
            </p:cNvSpPr>
            <p:nvPr/>
          </p:nvSpPr>
          <p:spPr bwMode="auto">
            <a:xfrm>
              <a:off x="816" y="1722"/>
              <a:ext cx="3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540" name="Line 12"/>
            <p:cNvSpPr>
              <a:spLocks noChangeShapeType="1"/>
            </p:cNvSpPr>
            <p:nvPr/>
          </p:nvSpPr>
          <p:spPr bwMode="auto">
            <a:xfrm>
              <a:off x="2688" y="81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541" name="Line 13"/>
            <p:cNvSpPr>
              <a:spLocks noChangeShapeType="1"/>
            </p:cNvSpPr>
            <p:nvPr/>
          </p:nvSpPr>
          <p:spPr bwMode="auto">
            <a:xfrm>
              <a:off x="816" y="71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542" name="Line 14"/>
            <p:cNvSpPr>
              <a:spLocks noChangeShapeType="1"/>
            </p:cNvSpPr>
            <p:nvPr/>
          </p:nvSpPr>
          <p:spPr bwMode="auto">
            <a:xfrm>
              <a:off x="4512" y="61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543" name="Line 15"/>
            <p:cNvSpPr>
              <a:spLocks noChangeShapeType="1"/>
            </p:cNvSpPr>
            <p:nvPr/>
          </p:nvSpPr>
          <p:spPr bwMode="auto">
            <a:xfrm>
              <a:off x="432" y="1098"/>
              <a:ext cx="45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544" name="Text Box 16"/>
            <p:cNvSpPr txBox="1">
              <a:spLocks noChangeArrowheads="1"/>
            </p:cNvSpPr>
            <p:nvPr/>
          </p:nvSpPr>
          <p:spPr bwMode="auto">
            <a:xfrm>
              <a:off x="2304" y="1914"/>
              <a:ext cx="517" cy="29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LOA</a:t>
              </a:r>
            </a:p>
          </p:txBody>
        </p:sp>
        <p:sp>
          <p:nvSpPr>
            <p:cNvPr id="278545" name="Text Box 17"/>
            <p:cNvSpPr txBox="1">
              <a:spLocks noChangeArrowheads="1"/>
            </p:cNvSpPr>
            <p:nvPr/>
          </p:nvSpPr>
          <p:spPr bwMode="auto">
            <a:xfrm>
              <a:off x="2352" y="1488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Lpp</a:t>
              </a:r>
            </a:p>
          </p:txBody>
        </p:sp>
        <p:sp>
          <p:nvSpPr>
            <p:cNvPr id="278546" name="Text Box 18"/>
            <p:cNvSpPr txBox="1">
              <a:spLocks noChangeArrowheads="1"/>
            </p:cNvSpPr>
            <p:nvPr/>
          </p:nvSpPr>
          <p:spPr bwMode="auto">
            <a:xfrm>
              <a:off x="710" y="500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AP</a:t>
              </a:r>
            </a:p>
          </p:txBody>
        </p:sp>
        <p:sp>
          <p:nvSpPr>
            <p:cNvPr id="278547" name="Text Box 19"/>
            <p:cNvSpPr txBox="1">
              <a:spLocks noChangeArrowheads="1"/>
            </p:cNvSpPr>
            <p:nvPr/>
          </p:nvSpPr>
          <p:spPr bwMode="auto">
            <a:xfrm>
              <a:off x="4406" y="356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FP</a:t>
              </a:r>
            </a:p>
          </p:txBody>
        </p:sp>
        <p:sp>
          <p:nvSpPr>
            <p:cNvPr id="278548" name="Line 20"/>
            <p:cNvSpPr>
              <a:spLocks noChangeShapeType="1"/>
            </p:cNvSpPr>
            <p:nvPr/>
          </p:nvSpPr>
          <p:spPr bwMode="auto">
            <a:xfrm>
              <a:off x="816" y="1242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549" name="Line 21"/>
            <p:cNvSpPr>
              <a:spLocks noChangeShapeType="1"/>
            </p:cNvSpPr>
            <p:nvPr/>
          </p:nvSpPr>
          <p:spPr bwMode="auto">
            <a:xfrm flipV="1">
              <a:off x="2688" y="1242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550" name="Text Box 22"/>
            <p:cNvSpPr txBox="1">
              <a:spLocks noChangeArrowheads="1"/>
            </p:cNvSpPr>
            <p:nvPr/>
          </p:nvSpPr>
          <p:spPr bwMode="auto">
            <a:xfrm>
              <a:off x="4944" y="906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DWL</a:t>
              </a:r>
            </a:p>
          </p:txBody>
        </p:sp>
        <p:grpSp>
          <p:nvGrpSpPr>
            <p:cNvPr id="278551" name="Group 23"/>
            <p:cNvGrpSpPr>
              <a:grpSpLocks/>
            </p:cNvGrpSpPr>
            <p:nvPr/>
          </p:nvGrpSpPr>
          <p:grpSpPr bwMode="auto">
            <a:xfrm>
              <a:off x="2544" y="570"/>
              <a:ext cx="288" cy="192"/>
              <a:chOff x="288" y="1968"/>
              <a:chExt cx="288" cy="192"/>
            </a:xfrm>
          </p:grpSpPr>
          <p:sp>
            <p:nvSpPr>
              <p:cNvPr id="278552" name="Oval 24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192" cy="19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3" name="Freeform 25"/>
              <p:cNvSpPr>
                <a:spLocks/>
              </p:cNvSpPr>
              <p:nvPr/>
            </p:nvSpPr>
            <p:spPr bwMode="auto">
              <a:xfrm>
                <a:off x="288" y="1968"/>
                <a:ext cx="160" cy="192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96" y="8"/>
                  </a:cxn>
                  <a:cxn ang="0">
                    <a:pos x="192" y="56"/>
                  </a:cxn>
                  <a:cxn ang="0">
                    <a:pos x="192" y="152"/>
                  </a:cxn>
                  <a:cxn ang="0">
                    <a:pos x="144" y="200"/>
                  </a:cxn>
                  <a:cxn ang="0">
                    <a:pos x="0" y="200"/>
                  </a:cxn>
                </a:cxnLst>
                <a:rect l="0" t="0" r="r" b="b"/>
                <a:pathLst>
                  <a:path w="208" h="208">
                    <a:moveTo>
                      <a:pt x="48" y="8"/>
                    </a:moveTo>
                    <a:cubicBezTo>
                      <a:pt x="60" y="4"/>
                      <a:pt x="72" y="0"/>
                      <a:pt x="96" y="8"/>
                    </a:cubicBezTo>
                    <a:cubicBezTo>
                      <a:pt x="120" y="16"/>
                      <a:pt x="176" y="32"/>
                      <a:pt x="192" y="56"/>
                    </a:cubicBezTo>
                    <a:cubicBezTo>
                      <a:pt x="208" y="80"/>
                      <a:pt x="200" y="128"/>
                      <a:pt x="192" y="152"/>
                    </a:cubicBezTo>
                    <a:cubicBezTo>
                      <a:pt x="184" y="176"/>
                      <a:pt x="176" y="192"/>
                      <a:pt x="144" y="200"/>
                    </a:cubicBezTo>
                    <a:cubicBezTo>
                      <a:pt x="112" y="208"/>
                      <a:pt x="24" y="208"/>
                      <a:pt x="0" y="20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4" name="Freeform 26"/>
              <p:cNvSpPr>
                <a:spLocks/>
              </p:cNvSpPr>
              <p:nvPr/>
            </p:nvSpPr>
            <p:spPr bwMode="auto">
              <a:xfrm rot="-11655746">
                <a:off x="432" y="1968"/>
                <a:ext cx="144" cy="192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96" y="8"/>
                  </a:cxn>
                  <a:cxn ang="0">
                    <a:pos x="192" y="56"/>
                  </a:cxn>
                  <a:cxn ang="0">
                    <a:pos x="192" y="152"/>
                  </a:cxn>
                  <a:cxn ang="0">
                    <a:pos x="144" y="200"/>
                  </a:cxn>
                  <a:cxn ang="0">
                    <a:pos x="0" y="200"/>
                  </a:cxn>
                </a:cxnLst>
                <a:rect l="0" t="0" r="r" b="b"/>
                <a:pathLst>
                  <a:path w="208" h="208">
                    <a:moveTo>
                      <a:pt x="48" y="8"/>
                    </a:moveTo>
                    <a:cubicBezTo>
                      <a:pt x="60" y="4"/>
                      <a:pt x="72" y="0"/>
                      <a:pt x="96" y="8"/>
                    </a:cubicBezTo>
                    <a:cubicBezTo>
                      <a:pt x="120" y="16"/>
                      <a:pt x="176" y="32"/>
                      <a:pt x="192" y="56"/>
                    </a:cubicBezTo>
                    <a:cubicBezTo>
                      <a:pt x="208" y="80"/>
                      <a:pt x="200" y="128"/>
                      <a:pt x="192" y="152"/>
                    </a:cubicBezTo>
                    <a:cubicBezTo>
                      <a:pt x="184" y="176"/>
                      <a:pt x="176" y="192"/>
                      <a:pt x="144" y="200"/>
                    </a:cubicBezTo>
                    <a:cubicBezTo>
                      <a:pt x="112" y="208"/>
                      <a:pt x="24" y="208"/>
                      <a:pt x="0" y="20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555" name="Text Box 27"/>
            <p:cNvSpPr txBox="1">
              <a:spLocks noChangeArrowheads="1"/>
            </p:cNvSpPr>
            <p:nvPr/>
          </p:nvSpPr>
          <p:spPr bwMode="auto">
            <a:xfrm>
              <a:off x="1632" y="618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Shear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/>
              <a:t>Basic Dimensions and Hull Form Characteristics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0" y="4267200"/>
            <a:ext cx="8915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Lpp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length between perpendicular) : horizontal distance from FP and AP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Amidships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the point midway between FP and AP 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      </a:t>
            </a:r>
            <a:r>
              <a: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Midships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Station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Shear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longitudinal curvature given to deck</a:t>
            </a:r>
          </a:p>
        </p:txBody>
      </p:sp>
      <p:grpSp>
        <p:nvGrpSpPr>
          <p:cNvPr id="279556" name="Group 4"/>
          <p:cNvGrpSpPr>
            <a:grpSpLocks/>
          </p:cNvGrpSpPr>
          <p:nvPr/>
        </p:nvGrpSpPr>
        <p:grpSpPr bwMode="auto">
          <a:xfrm>
            <a:off x="685800" y="914400"/>
            <a:ext cx="8040688" cy="2930525"/>
            <a:chOff x="576" y="554"/>
            <a:chExt cx="5065" cy="1846"/>
          </a:xfrm>
        </p:grpSpPr>
        <p:grpSp>
          <p:nvGrpSpPr>
            <p:cNvPr id="279557" name="Group 5"/>
            <p:cNvGrpSpPr>
              <a:grpSpLocks/>
            </p:cNvGrpSpPr>
            <p:nvPr/>
          </p:nvGrpSpPr>
          <p:grpSpPr bwMode="auto">
            <a:xfrm>
              <a:off x="864" y="912"/>
              <a:ext cx="3984" cy="808"/>
              <a:chOff x="864" y="912"/>
              <a:chExt cx="3984" cy="808"/>
            </a:xfrm>
          </p:grpSpPr>
          <p:sp>
            <p:nvSpPr>
              <p:cNvPr id="279558" name="Freeform 6"/>
              <p:cNvSpPr>
                <a:spLocks/>
              </p:cNvSpPr>
              <p:nvPr/>
            </p:nvSpPr>
            <p:spPr bwMode="auto">
              <a:xfrm>
                <a:off x="864" y="912"/>
                <a:ext cx="3984" cy="24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680" y="144"/>
                  </a:cxn>
                  <a:cxn ang="0">
                    <a:pos x="3888" y="0"/>
                  </a:cxn>
                </a:cxnLst>
                <a:rect l="0" t="0" r="r" b="b"/>
                <a:pathLst>
                  <a:path w="3888" h="168">
                    <a:moveTo>
                      <a:pt x="0" y="144"/>
                    </a:moveTo>
                    <a:cubicBezTo>
                      <a:pt x="516" y="156"/>
                      <a:pt x="1032" y="168"/>
                      <a:pt x="1680" y="144"/>
                    </a:cubicBezTo>
                    <a:cubicBezTo>
                      <a:pt x="2328" y="120"/>
                      <a:pt x="3108" y="60"/>
                      <a:pt x="3888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59" name="Freeform 7"/>
              <p:cNvSpPr>
                <a:spLocks/>
              </p:cNvSpPr>
              <p:nvPr/>
            </p:nvSpPr>
            <p:spPr bwMode="auto">
              <a:xfrm>
                <a:off x="864" y="912"/>
                <a:ext cx="3984" cy="808"/>
              </a:xfrm>
              <a:custGeom>
                <a:avLst/>
                <a:gdLst/>
                <a:ahLst/>
                <a:cxnLst>
                  <a:cxn ang="0">
                    <a:pos x="3984" y="0"/>
                  </a:cxn>
                  <a:cxn ang="0">
                    <a:pos x="3696" y="528"/>
                  </a:cxn>
                  <a:cxn ang="0">
                    <a:pos x="3552" y="672"/>
                  </a:cxn>
                  <a:cxn ang="0">
                    <a:pos x="2976" y="720"/>
                  </a:cxn>
                  <a:cxn ang="0">
                    <a:pos x="1056" y="720"/>
                  </a:cxn>
                  <a:cxn ang="0">
                    <a:pos x="240" y="480"/>
                  </a:cxn>
                  <a:cxn ang="0">
                    <a:pos x="0" y="192"/>
                  </a:cxn>
                </a:cxnLst>
                <a:rect l="0" t="0" r="r" b="b"/>
                <a:pathLst>
                  <a:path w="3984" h="760">
                    <a:moveTo>
                      <a:pt x="3984" y="0"/>
                    </a:moveTo>
                    <a:cubicBezTo>
                      <a:pt x="3876" y="208"/>
                      <a:pt x="3768" y="416"/>
                      <a:pt x="3696" y="528"/>
                    </a:cubicBezTo>
                    <a:cubicBezTo>
                      <a:pt x="3624" y="640"/>
                      <a:pt x="3672" y="640"/>
                      <a:pt x="3552" y="672"/>
                    </a:cubicBezTo>
                    <a:cubicBezTo>
                      <a:pt x="3432" y="704"/>
                      <a:pt x="3392" y="712"/>
                      <a:pt x="2976" y="720"/>
                    </a:cubicBezTo>
                    <a:cubicBezTo>
                      <a:pt x="2560" y="728"/>
                      <a:pt x="1512" y="760"/>
                      <a:pt x="1056" y="720"/>
                    </a:cubicBezTo>
                    <a:cubicBezTo>
                      <a:pt x="600" y="680"/>
                      <a:pt x="416" y="568"/>
                      <a:pt x="240" y="480"/>
                    </a:cubicBezTo>
                    <a:cubicBezTo>
                      <a:pt x="64" y="392"/>
                      <a:pt x="32" y="292"/>
                      <a:pt x="0" y="19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9560" name="Line 8"/>
            <p:cNvSpPr>
              <a:spLocks noChangeShapeType="1"/>
            </p:cNvSpPr>
            <p:nvPr/>
          </p:nvSpPr>
          <p:spPr bwMode="auto">
            <a:xfrm>
              <a:off x="4848" y="91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561" name="Line 9"/>
            <p:cNvSpPr>
              <a:spLocks noChangeShapeType="1"/>
            </p:cNvSpPr>
            <p:nvPr/>
          </p:nvSpPr>
          <p:spPr bwMode="auto">
            <a:xfrm>
              <a:off x="864" y="1152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562" name="Line 10"/>
            <p:cNvSpPr>
              <a:spLocks noChangeShapeType="1"/>
            </p:cNvSpPr>
            <p:nvPr/>
          </p:nvSpPr>
          <p:spPr bwMode="auto">
            <a:xfrm>
              <a:off x="960" y="1920"/>
              <a:ext cx="3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563" name="Line 11"/>
            <p:cNvSpPr>
              <a:spLocks noChangeShapeType="1"/>
            </p:cNvSpPr>
            <p:nvPr/>
          </p:nvSpPr>
          <p:spPr bwMode="auto">
            <a:xfrm>
              <a:off x="864" y="2160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564" name="Line 12"/>
            <p:cNvSpPr>
              <a:spLocks noChangeShapeType="1"/>
            </p:cNvSpPr>
            <p:nvPr/>
          </p:nvSpPr>
          <p:spPr bwMode="auto">
            <a:xfrm>
              <a:off x="2832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565" name="Line 13"/>
            <p:cNvSpPr>
              <a:spLocks noChangeShapeType="1"/>
            </p:cNvSpPr>
            <p:nvPr/>
          </p:nvSpPr>
          <p:spPr bwMode="auto">
            <a:xfrm>
              <a:off x="960" y="91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566" name="Line 14"/>
            <p:cNvSpPr>
              <a:spLocks noChangeShapeType="1"/>
            </p:cNvSpPr>
            <p:nvPr/>
          </p:nvSpPr>
          <p:spPr bwMode="auto">
            <a:xfrm>
              <a:off x="4656" y="81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567" name="Line 15"/>
            <p:cNvSpPr>
              <a:spLocks noChangeShapeType="1"/>
            </p:cNvSpPr>
            <p:nvPr/>
          </p:nvSpPr>
          <p:spPr bwMode="auto">
            <a:xfrm>
              <a:off x="576" y="1296"/>
              <a:ext cx="45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568" name="Text Box 16"/>
            <p:cNvSpPr txBox="1">
              <a:spLocks noChangeArrowheads="1"/>
            </p:cNvSpPr>
            <p:nvPr/>
          </p:nvSpPr>
          <p:spPr bwMode="auto">
            <a:xfrm>
              <a:off x="2448" y="2112"/>
              <a:ext cx="511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LOA</a:t>
              </a:r>
            </a:p>
          </p:txBody>
        </p:sp>
        <p:sp>
          <p:nvSpPr>
            <p:cNvPr id="279569" name="Text Box 17"/>
            <p:cNvSpPr txBox="1">
              <a:spLocks noChangeArrowheads="1"/>
            </p:cNvSpPr>
            <p:nvPr/>
          </p:nvSpPr>
          <p:spPr bwMode="auto">
            <a:xfrm>
              <a:off x="2496" y="1776"/>
              <a:ext cx="425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Lpp</a:t>
              </a:r>
            </a:p>
          </p:txBody>
        </p:sp>
        <p:sp>
          <p:nvSpPr>
            <p:cNvPr id="279570" name="Text Box 18"/>
            <p:cNvSpPr txBox="1">
              <a:spLocks noChangeArrowheads="1"/>
            </p:cNvSpPr>
            <p:nvPr/>
          </p:nvSpPr>
          <p:spPr bwMode="auto">
            <a:xfrm>
              <a:off x="854" y="698"/>
              <a:ext cx="362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AP</a:t>
              </a:r>
            </a:p>
          </p:txBody>
        </p:sp>
        <p:sp>
          <p:nvSpPr>
            <p:cNvPr id="279571" name="Text Box 19"/>
            <p:cNvSpPr txBox="1">
              <a:spLocks noChangeArrowheads="1"/>
            </p:cNvSpPr>
            <p:nvPr/>
          </p:nvSpPr>
          <p:spPr bwMode="auto">
            <a:xfrm>
              <a:off x="4550" y="554"/>
              <a:ext cx="330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FP</a:t>
              </a:r>
            </a:p>
          </p:txBody>
        </p:sp>
        <p:sp>
          <p:nvSpPr>
            <p:cNvPr id="279572" name="Line 20"/>
            <p:cNvSpPr>
              <a:spLocks noChangeShapeType="1"/>
            </p:cNvSpPr>
            <p:nvPr/>
          </p:nvSpPr>
          <p:spPr bwMode="auto">
            <a:xfrm>
              <a:off x="960" y="1440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573" name="Line 21"/>
            <p:cNvSpPr>
              <a:spLocks noChangeShapeType="1"/>
            </p:cNvSpPr>
            <p:nvPr/>
          </p:nvSpPr>
          <p:spPr bwMode="auto">
            <a:xfrm flipV="1">
              <a:off x="2832" y="14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574" name="Text Box 22"/>
            <p:cNvSpPr txBox="1">
              <a:spLocks noChangeArrowheads="1"/>
            </p:cNvSpPr>
            <p:nvPr/>
          </p:nvSpPr>
          <p:spPr bwMode="auto">
            <a:xfrm>
              <a:off x="5088" y="1104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DWL</a:t>
              </a:r>
            </a:p>
          </p:txBody>
        </p:sp>
        <p:grpSp>
          <p:nvGrpSpPr>
            <p:cNvPr id="279575" name="Group 23"/>
            <p:cNvGrpSpPr>
              <a:grpSpLocks/>
            </p:cNvGrpSpPr>
            <p:nvPr/>
          </p:nvGrpSpPr>
          <p:grpSpPr bwMode="auto">
            <a:xfrm>
              <a:off x="2688" y="768"/>
              <a:ext cx="288" cy="192"/>
              <a:chOff x="288" y="1968"/>
              <a:chExt cx="288" cy="192"/>
            </a:xfrm>
          </p:grpSpPr>
          <p:sp>
            <p:nvSpPr>
              <p:cNvPr id="279576" name="Oval 24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192" cy="19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77" name="Freeform 25"/>
              <p:cNvSpPr>
                <a:spLocks/>
              </p:cNvSpPr>
              <p:nvPr/>
            </p:nvSpPr>
            <p:spPr bwMode="auto">
              <a:xfrm>
                <a:off x="288" y="1968"/>
                <a:ext cx="160" cy="192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96" y="8"/>
                  </a:cxn>
                  <a:cxn ang="0">
                    <a:pos x="192" y="56"/>
                  </a:cxn>
                  <a:cxn ang="0">
                    <a:pos x="192" y="152"/>
                  </a:cxn>
                  <a:cxn ang="0">
                    <a:pos x="144" y="200"/>
                  </a:cxn>
                  <a:cxn ang="0">
                    <a:pos x="0" y="200"/>
                  </a:cxn>
                </a:cxnLst>
                <a:rect l="0" t="0" r="r" b="b"/>
                <a:pathLst>
                  <a:path w="208" h="208">
                    <a:moveTo>
                      <a:pt x="48" y="8"/>
                    </a:moveTo>
                    <a:cubicBezTo>
                      <a:pt x="60" y="4"/>
                      <a:pt x="72" y="0"/>
                      <a:pt x="96" y="8"/>
                    </a:cubicBezTo>
                    <a:cubicBezTo>
                      <a:pt x="120" y="16"/>
                      <a:pt x="176" y="32"/>
                      <a:pt x="192" y="56"/>
                    </a:cubicBezTo>
                    <a:cubicBezTo>
                      <a:pt x="208" y="80"/>
                      <a:pt x="200" y="128"/>
                      <a:pt x="192" y="152"/>
                    </a:cubicBezTo>
                    <a:cubicBezTo>
                      <a:pt x="184" y="176"/>
                      <a:pt x="176" y="192"/>
                      <a:pt x="144" y="200"/>
                    </a:cubicBezTo>
                    <a:cubicBezTo>
                      <a:pt x="112" y="208"/>
                      <a:pt x="24" y="208"/>
                      <a:pt x="0" y="20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78" name="Freeform 26"/>
              <p:cNvSpPr>
                <a:spLocks/>
              </p:cNvSpPr>
              <p:nvPr/>
            </p:nvSpPr>
            <p:spPr bwMode="auto">
              <a:xfrm rot="-11655746">
                <a:off x="432" y="1968"/>
                <a:ext cx="144" cy="192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96" y="8"/>
                  </a:cxn>
                  <a:cxn ang="0">
                    <a:pos x="192" y="56"/>
                  </a:cxn>
                  <a:cxn ang="0">
                    <a:pos x="192" y="152"/>
                  </a:cxn>
                  <a:cxn ang="0">
                    <a:pos x="144" y="200"/>
                  </a:cxn>
                  <a:cxn ang="0">
                    <a:pos x="0" y="200"/>
                  </a:cxn>
                </a:cxnLst>
                <a:rect l="0" t="0" r="r" b="b"/>
                <a:pathLst>
                  <a:path w="208" h="208">
                    <a:moveTo>
                      <a:pt x="48" y="8"/>
                    </a:moveTo>
                    <a:cubicBezTo>
                      <a:pt x="60" y="4"/>
                      <a:pt x="72" y="0"/>
                      <a:pt x="96" y="8"/>
                    </a:cubicBezTo>
                    <a:cubicBezTo>
                      <a:pt x="120" y="16"/>
                      <a:pt x="176" y="32"/>
                      <a:pt x="192" y="56"/>
                    </a:cubicBezTo>
                    <a:cubicBezTo>
                      <a:pt x="208" y="80"/>
                      <a:pt x="200" y="128"/>
                      <a:pt x="192" y="152"/>
                    </a:cubicBezTo>
                    <a:cubicBezTo>
                      <a:pt x="184" y="176"/>
                      <a:pt x="176" y="192"/>
                      <a:pt x="144" y="200"/>
                    </a:cubicBezTo>
                    <a:cubicBezTo>
                      <a:pt x="112" y="208"/>
                      <a:pt x="24" y="208"/>
                      <a:pt x="0" y="20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9579" name="Text Box 27"/>
            <p:cNvSpPr txBox="1">
              <a:spLocks noChangeArrowheads="1"/>
            </p:cNvSpPr>
            <p:nvPr/>
          </p:nvSpPr>
          <p:spPr bwMode="auto">
            <a:xfrm>
              <a:off x="1776" y="816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Shear</a:t>
              </a:r>
            </a:p>
          </p:txBody>
        </p:sp>
      </p:grp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3398520" y="5212080"/>
            <a:ext cx="5410200" cy="609600"/>
            <a:chOff x="576" y="768"/>
            <a:chExt cx="4560" cy="528"/>
          </a:xfrm>
        </p:grpSpPr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576" y="1296"/>
              <a:ext cx="45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2688" y="768"/>
              <a:ext cx="288" cy="192"/>
              <a:chOff x="288" y="1968"/>
              <a:chExt cx="288" cy="192"/>
            </a:xfrm>
          </p:grpSpPr>
          <p:sp>
            <p:nvSpPr>
              <p:cNvPr id="32" name="Oval 24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192" cy="19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288" y="1968"/>
                <a:ext cx="160" cy="192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96" y="8"/>
                  </a:cxn>
                  <a:cxn ang="0">
                    <a:pos x="192" y="56"/>
                  </a:cxn>
                  <a:cxn ang="0">
                    <a:pos x="192" y="152"/>
                  </a:cxn>
                  <a:cxn ang="0">
                    <a:pos x="144" y="200"/>
                  </a:cxn>
                  <a:cxn ang="0">
                    <a:pos x="0" y="200"/>
                  </a:cxn>
                </a:cxnLst>
                <a:rect l="0" t="0" r="r" b="b"/>
                <a:pathLst>
                  <a:path w="208" h="208">
                    <a:moveTo>
                      <a:pt x="48" y="8"/>
                    </a:moveTo>
                    <a:cubicBezTo>
                      <a:pt x="60" y="4"/>
                      <a:pt x="72" y="0"/>
                      <a:pt x="96" y="8"/>
                    </a:cubicBezTo>
                    <a:cubicBezTo>
                      <a:pt x="120" y="16"/>
                      <a:pt x="176" y="32"/>
                      <a:pt x="192" y="56"/>
                    </a:cubicBezTo>
                    <a:cubicBezTo>
                      <a:pt x="208" y="80"/>
                      <a:pt x="200" y="128"/>
                      <a:pt x="192" y="152"/>
                    </a:cubicBezTo>
                    <a:cubicBezTo>
                      <a:pt x="184" y="176"/>
                      <a:pt x="176" y="192"/>
                      <a:pt x="144" y="200"/>
                    </a:cubicBezTo>
                    <a:cubicBezTo>
                      <a:pt x="112" y="208"/>
                      <a:pt x="24" y="208"/>
                      <a:pt x="0" y="20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 rot="-11655746">
                <a:off x="432" y="1968"/>
                <a:ext cx="144" cy="192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96" y="8"/>
                  </a:cxn>
                  <a:cxn ang="0">
                    <a:pos x="192" y="56"/>
                  </a:cxn>
                  <a:cxn ang="0">
                    <a:pos x="192" y="152"/>
                  </a:cxn>
                  <a:cxn ang="0">
                    <a:pos x="144" y="200"/>
                  </a:cxn>
                  <a:cxn ang="0">
                    <a:pos x="0" y="200"/>
                  </a:cxn>
                </a:cxnLst>
                <a:rect l="0" t="0" r="r" b="b"/>
                <a:pathLst>
                  <a:path w="208" h="208">
                    <a:moveTo>
                      <a:pt x="48" y="8"/>
                    </a:moveTo>
                    <a:cubicBezTo>
                      <a:pt x="60" y="4"/>
                      <a:pt x="72" y="0"/>
                      <a:pt x="96" y="8"/>
                    </a:cubicBezTo>
                    <a:cubicBezTo>
                      <a:pt x="120" y="16"/>
                      <a:pt x="176" y="32"/>
                      <a:pt x="192" y="56"/>
                    </a:cubicBezTo>
                    <a:cubicBezTo>
                      <a:pt x="208" y="80"/>
                      <a:pt x="200" y="128"/>
                      <a:pt x="192" y="152"/>
                    </a:cubicBezTo>
                    <a:cubicBezTo>
                      <a:pt x="184" y="176"/>
                      <a:pt x="176" y="192"/>
                      <a:pt x="144" y="200"/>
                    </a:cubicBezTo>
                    <a:cubicBezTo>
                      <a:pt x="112" y="208"/>
                      <a:pt x="24" y="208"/>
                      <a:pt x="0" y="20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-22860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1">
                <a:latin typeface="Arial Unicode MS" pitchFamily="34" charset="-128"/>
              </a:rPr>
              <a:t>Categorizing Ships (2.2)</a:t>
            </a:r>
            <a:endParaRPr lang="en-US" sz="44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762000" y="2254250"/>
            <a:ext cx="9144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Methods of Classification:</a:t>
            </a:r>
          </a:p>
          <a:p>
            <a:pPr eaLnBrk="0" hangingPunct="0">
              <a:buFontTx/>
              <a:buChar char="•"/>
            </a:pPr>
            <a:endParaRPr lang="en-US" b="1"/>
          </a:p>
          <a:p>
            <a:pPr lvl="1" eaLnBrk="0" hangingPunct="0"/>
            <a:r>
              <a:rPr lang="en-US" sz="2800" b="1" u="sng"/>
              <a:t>Physical Support</a:t>
            </a:r>
            <a:r>
              <a:rPr lang="en-US" sz="2800" b="1"/>
              <a:t>:</a:t>
            </a:r>
          </a:p>
          <a:p>
            <a:pPr lvl="2" eaLnBrk="0" hangingPunct="0">
              <a:buFontTx/>
              <a:buChar char="–"/>
            </a:pPr>
            <a:endParaRPr lang="en-US" sz="2800" b="1"/>
          </a:p>
          <a:p>
            <a:pPr lvl="3" eaLnBrk="0" hangingPunct="0">
              <a:buFont typeface="Symbol" pitchFamily="18" charset="2"/>
              <a:buChar char="®"/>
            </a:pPr>
            <a:r>
              <a:rPr lang="en-US">
                <a:latin typeface="Times New Roman" pitchFamily="18" charset="0"/>
              </a:rPr>
              <a:t>   </a:t>
            </a:r>
            <a:r>
              <a:rPr lang="en-US" sz="2800" b="1"/>
              <a:t>Hydrostatic</a:t>
            </a:r>
          </a:p>
          <a:p>
            <a:pPr lvl="3" eaLnBrk="0" hangingPunct="0">
              <a:buFont typeface="Symbol" pitchFamily="18" charset="2"/>
              <a:buChar char="®"/>
            </a:pPr>
            <a:r>
              <a:rPr lang="en-US" sz="2800" b="1"/>
              <a:t>  Hydrodynamic</a:t>
            </a:r>
          </a:p>
          <a:p>
            <a:pPr lvl="3" eaLnBrk="0" hangingPunct="0">
              <a:buFont typeface="Symbol" pitchFamily="18" charset="2"/>
              <a:buChar char="®"/>
            </a:pPr>
            <a:r>
              <a:rPr lang="en-US" sz="2800" b="1"/>
              <a:t>  Aerostatic  (Aerodynamic)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78" name="Group 2"/>
          <p:cNvGrpSpPr>
            <a:grpSpLocks/>
          </p:cNvGrpSpPr>
          <p:nvPr/>
        </p:nvGrpSpPr>
        <p:grpSpPr bwMode="auto">
          <a:xfrm>
            <a:off x="3411538" y="609600"/>
            <a:ext cx="5580062" cy="3898900"/>
            <a:chOff x="432" y="876"/>
            <a:chExt cx="3515" cy="2456"/>
          </a:xfrm>
        </p:grpSpPr>
        <p:grpSp>
          <p:nvGrpSpPr>
            <p:cNvPr id="280579" name="Group 3"/>
            <p:cNvGrpSpPr>
              <a:grpSpLocks/>
            </p:cNvGrpSpPr>
            <p:nvPr/>
          </p:nvGrpSpPr>
          <p:grpSpPr bwMode="auto">
            <a:xfrm>
              <a:off x="913" y="1258"/>
              <a:ext cx="1721" cy="1516"/>
              <a:chOff x="1104" y="1008"/>
              <a:chExt cx="2448" cy="2016"/>
            </a:xfrm>
          </p:grpSpPr>
          <p:sp>
            <p:nvSpPr>
              <p:cNvPr id="280580" name="Freeform 4"/>
              <p:cNvSpPr>
                <a:spLocks/>
              </p:cNvSpPr>
              <p:nvPr/>
            </p:nvSpPr>
            <p:spPr bwMode="auto">
              <a:xfrm>
                <a:off x="1104" y="1008"/>
                <a:ext cx="2448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248" y="0"/>
                  </a:cxn>
                  <a:cxn ang="0">
                    <a:pos x="2496" y="48"/>
                  </a:cxn>
                </a:cxnLst>
                <a:rect l="0" t="0" r="r" b="b"/>
                <a:pathLst>
                  <a:path w="2496" h="48">
                    <a:moveTo>
                      <a:pt x="0" y="48"/>
                    </a:moveTo>
                    <a:cubicBezTo>
                      <a:pt x="416" y="24"/>
                      <a:pt x="832" y="0"/>
                      <a:pt x="1248" y="0"/>
                    </a:cubicBezTo>
                    <a:cubicBezTo>
                      <a:pt x="1664" y="0"/>
                      <a:pt x="2288" y="40"/>
                      <a:pt x="2496" y="48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81" name="Line 5"/>
              <p:cNvSpPr>
                <a:spLocks noChangeShapeType="1"/>
              </p:cNvSpPr>
              <p:nvPr/>
            </p:nvSpPr>
            <p:spPr bwMode="auto">
              <a:xfrm>
                <a:off x="3552" y="1104"/>
                <a:ext cx="0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82" name="Freeform 6"/>
              <p:cNvSpPr>
                <a:spLocks/>
              </p:cNvSpPr>
              <p:nvPr/>
            </p:nvSpPr>
            <p:spPr bwMode="auto">
              <a:xfrm>
                <a:off x="1104" y="1104"/>
                <a:ext cx="2448" cy="1920"/>
              </a:xfrm>
              <a:custGeom>
                <a:avLst/>
                <a:gdLst/>
                <a:ahLst/>
                <a:cxnLst>
                  <a:cxn ang="0">
                    <a:pos x="2448" y="1776"/>
                  </a:cxn>
                  <a:cxn ang="0">
                    <a:pos x="2352" y="1872"/>
                  </a:cxn>
                  <a:cxn ang="0">
                    <a:pos x="2256" y="1920"/>
                  </a:cxn>
                  <a:cxn ang="0">
                    <a:pos x="288" y="1920"/>
                  </a:cxn>
                  <a:cxn ang="0">
                    <a:pos x="48" y="1872"/>
                  </a:cxn>
                  <a:cxn ang="0">
                    <a:pos x="0" y="1776"/>
                  </a:cxn>
                  <a:cxn ang="0">
                    <a:pos x="0" y="0"/>
                  </a:cxn>
                </a:cxnLst>
                <a:rect l="0" t="0" r="r" b="b"/>
                <a:pathLst>
                  <a:path w="2448" h="1920">
                    <a:moveTo>
                      <a:pt x="2448" y="1776"/>
                    </a:moveTo>
                    <a:lnTo>
                      <a:pt x="2352" y="1872"/>
                    </a:lnTo>
                    <a:lnTo>
                      <a:pt x="2256" y="1920"/>
                    </a:lnTo>
                    <a:lnTo>
                      <a:pt x="288" y="1920"/>
                    </a:lnTo>
                    <a:lnTo>
                      <a:pt x="48" y="1872"/>
                    </a:lnTo>
                    <a:lnTo>
                      <a:pt x="0" y="1776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0583" name="Line 7"/>
            <p:cNvSpPr>
              <a:spLocks noChangeShapeType="1"/>
            </p:cNvSpPr>
            <p:nvPr/>
          </p:nvSpPr>
          <p:spPr bwMode="auto">
            <a:xfrm>
              <a:off x="2667" y="1331"/>
              <a:ext cx="7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4" name="Line 8"/>
            <p:cNvSpPr>
              <a:spLocks noChangeShapeType="1"/>
            </p:cNvSpPr>
            <p:nvPr/>
          </p:nvSpPr>
          <p:spPr bwMode="auto">
            <a:xfrm>
              <a:off x="1757" y="1258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5" name="Line 9"/>
            <p:cNvSpPr>
              <a:spLocks noChangeShapeType="1"/>
            </p:cNvSpPr>
            <p:nvPr/>
          </p:nvSpPr>
          <p:spPr bwMode="auto">
            <a:xfrm>
              <a:off x="1757" y="1186"/>
              <a:ext cx="0" cy="1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6" name="Line 10"/>
            <p:cNvSpPr>
              <a:spLocks noChangeShapeType="1"/>
            </p:cNvSpPr>
            <p:nvPr/>
          </p:nvSpPr>
          <p:spPr bwMode="auto">
            <a:xfrm>
              <a:off x="576" y="1872"/>
              <a:ext cx="2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7" name="Line 11"/>
            <p:cNvSpPr>
              <a:spLocks noChangeShapeType="1"/>
            </p:cNvSpPr>
            <p:nvPr/>
          </p:nvSpPr>
          <p:spPr bwMode="auto">
            <a:xfrm>
              <a:off x="913" y="1006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8" name="Line 12"/>
            <p:cNvSpPr>
              <a:spLocks noChangeShapeType="1"/>
            </p:cNvSpPr>
            <p:nvPr/>
          </p:nvSpPr>
          <p:spPr bwMode="auto">
            <a:xfrm>
              <a:off x="2634" y="1006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9" name="Line 13"/>
            <p:cNvSpPr>
              <a:spLocks noChangeShapeType="1"/>
            </p:cNvSpPr>
            <p:nvPr/>
          </p:nvSpPr>
          <p:spPr bwMode="auto">
            <a:xfrm>
              <a:off x="913" y="1042"/>
              <a:ext cx="1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90" name="Line 14"/>
            <p:cNvSpPr>
              <a:spLocks noChangeShapeType="1"/>
            </p:cNvSpPr>
            <p:nvPr/>
          </p:nvSpPr>
          <p:spPr bwMode="auto">
            <a:xfrm>
              <a:off x="2735" y="133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91" name="Line 15"/>
            <p:cNvSpPr>
              <a:spLocks noChangeShapeType="1"/>
            </p:cNvSpPr>
            <p:nvPr/>
          </p:nvSpPr>
          <p:spPr bwMode="auto">
            <a:xfrm>
              <a:off x="2600" y="2774"/>
              <a:ext cx="8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92" name="Line 16"/>
            <p:cNvSpPr>
              <a:spLocks noChangeShapeType="1"/>
            </p:cNvSpPr>
            <p:nvPr/>
          </p:nvSpPr>
          <p:spPr bwMode="auto">
            <a:xfrm>
              <a:off x="2735" y="1872"/>
              <a:ext cx="0" cy="9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93" name="Line 17"/>
            <p:cNvSpPr>
              <a:spLocks noChangeShapeType="1"/>
            </p:cNvSpPr>
            <p:nvPr/>
          </p:nvSpPr>
          <p:spPr bwMode="auto">
            <a:xfrm>
              <a:off x="3376" y="1331"/>
              <a:ext cx="0" cy="1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94" name="Text Box 18"/>
            <p:cNvSpPr txBox="1">
              <a:spLocks noChangeArrowheads="1"/>
            </p:cNvSpPr>
            <p:nvPr/>
          </p:nvSpPr>
          <p:spPr bwMode="auto">
            <a:xfrm>
              <a:off x="1513" y="948"/>
              <a:ext cx="68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Beam: </a:t>
              </a:r>
              <a:r>
                <a:rPr lang="en-US" sz="2000">
                  <a:solidFill>
                    <a:srgbClr val="FF0066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80595" name="Line 19"/>
            <p:cNvSpPr>
              <a:spLocks noChangeShapeType="1"/>
            </p:cNvSpPr>
            <p:nvPr/>
          </p:nvSpPr>
          <p:spPr bwMode="auto">
            <a:xfrm>
              <a:off x="2735" y="1078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96" name="Text Box 20"/>
            <p:cNvSpPr txBox="1">
              <a:spLocks noChangeArrowheads="1"/>
            </p:cNvSpPr>
            <p:nvPr/>
          </p:nvSpPr>
          <p:spPr bwMode="auto">
            <a:xfrm>
              <a:off x="2694" y="876"/>
              <a:ext cx="62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Camber</a:t>
              </a:r>
            </a:p>
          </p:txBody>
        </p:sp>
        <p:sp>
          <p:nvSpPr>
            <p:cNvPr id="280597" name="Text Box 21"/>
            <p:cNvSpPr txBox="1">
              <a:spLocks noChangeArrowheads="1"/>
            </p:cNvSpPr>
            <p:nvPr/>
          </p:nvSpPr>
          <p:spPr bwMode="auto">
            <a:xfrm>
              <a:off x="3240" y="1867"/>
              <a:ext cx="70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Depth: </a:t>
              </a:r>
              <a:r>
                <a:rPr lang="en-US" sz="2000">
                  <a:solidFill>
                    <a:srgbClr val="FF0066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80598" name="Text Box 22"/>
            <p:cNvSpPr txBox="1">
              <a:spLocks noChangeArrowheads="1"/>
            </p:cNvSpPr>
            <p:nvPr/>
          </p:nvSpPr>
          <p:spPr bwMode="auto">
            <a:xfrm>
              <a:off x="2666" y="2192"/>
              <a:ext cx="635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Draft: </a:t>
              </a:r>
              <a:r>
                <a:rPr lang="en-US" sz="2000">
                  <a:solidFill>
                    <a:srgbClr val="FF0066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80599" name="Text Box 23"/>
            <p:cNvSpPr txBox="1">
              <a:spLocks noChangeArrowheads="1"/>
            </p:cNvSpPr>
            <p:nvPr/>
          </p:nvSpPr>
          <p:spPr bwMode="auto">
            <a:xfrm>
              <a:off x="2496" y="1491"/>
              <a:ext cx="7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Freeboard</a:t>
              </a:r>
            </a:p>
          </p:txBody>
        </p:sp>
        <p:sp>
          <p:nvSpPr>
            <p:cNvPr id="280600" name="Text Box 24"/>
            <p:cNvSpPr txBox="1">
              <a:spLocks noChangeArrowheads="1"/>
            </p:cNvSpPr>
            <p:nvPr/>
          </p:nvSpPr>
          <p:spPr bwMode="auto">
            <a:xfrm>
              <a:off x="432" y="1539"/>
              <a:ext cx="365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WL</a:t>
              </a:r>
            </a:p>
          </p:txBody>
        </p:sp>
        <p:sp>
          <p:nvSpPr>
            <p:cNvPr id="280601" name="Text Box 25"/>
            <p:cNvSpPr txBox="1">
              <a:spLocks noChangeArrowheads="1"/>
            </p:cNvSpPr>
            <p:nvPr/>
          </p:nvSpPr>
          <p:spPr bwMode="auto">
            <a:xfrm>
              <a:off x="1783" y="275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K</a:t>
              </a:r>
            </a:p>
          </p:txBody>
        </p:sp>
        <p:grpSp>
          <p:nvGrpSpPr>
            <p:cNvPr id="280602" name="Group 26"/>
            <p:cNvGrpSpPr>
              <a:grpSpLocks/>
            </p:cNvGrpSpPr>
            <p:nvPr/>
          </p:nvGrpSpPr>
          <p:grpSpPr bwMode="auto">
            <a:xfrm>
              <a:off x="1655" y="2991"/>
              <a:ext cx="274" cy="341"/>
              <a:chOff x="2678" y="3482"/>
              <a:chExt cx="389" cy="454"/>
            </a:xfrm>
          </p:grpSpPr>
          <p:sp>
            <p:nvSpPr>
              <p:cNvPr id="280603" name="Text Box 27"/>
              <p:cNvSpPr txBox="1">
                <a:spLocks noChangeArrowheads="1"/>
              </p:cNvSpPr>
              <p:nvPr/>
            </p:nvSpPr>
            <p:spPr bwMode="auto">
              <a:xfrm>
                <a:off x="2678" y="3482"/>
                <a:ext cx="347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80604" name="Text Box 28"/>
              <p:cNvSpPr txBox="1">
                <a:spLocks noChangeArrowheads="1"/>
              </p:cNvSpPr>
              <p:nvPr/>
            </p:nvSpPr>
            <p:spPr bwMode="auto">
              <a:xfrm>
                <a:off x="2736" y="3553"/>
                <a:ext cx="331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L</a:t>
                </a:r>
              </a:p>
            </p:txBody>
          </p:sp>
        </p:grpSp>
      </p:grp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304800" y="838200"/>
            <a:ext cx="317023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View of midship section</a:t>
            </a:r>
          </a:p>
        </p:txBody>
      </p:sp>
      <p:sp>
        <p:nvSpPr>
          <p:cNvPr id="280606" name="Rectangle 30"/>
          <p:cNvSpPr>
            <a:spLocks noChangeArrowheads="1"/>
          </p:cNvSpPr>
          <p:nvPr/>
        </p:nvSpPr>
        <p:spPr bwMode="auto">
          <a:xfrm>
            <a:off x="609600" y="4246563"/>
            <a:ext cx="853440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Depth(D):</a:t>
            </a:r>
            <a:r>
              <a:rPr lang="en-US"/>
              <a:t> vertical distance measured from keel to deck taken at amidships and deck edge in case the ship is cambered on the deck.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Draft(T)</a:t>
            </a:r>
            <a:r>
              <a:rPr lang="en-US"/>
              <a:t> : vertical distance from keel to the water surface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Beam(B)</a:t>
            </a:r>
            <a:r>
              <a:rPr lang="en-US"/>
              <a:t> : transverse distance across the each section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Breadth(B)</a:t>
            </a:r>
            <a:r>
              <a:rPr lang="en-US"/>
              <a:t> : transverse distance measured amidships</a:t>
            </a:r>
          </a:p>
        </p:txBody>
      </p:sp>
      <p:sp>
        <p:nvSpPr>
          <p:cNvPr id="280607" name="Text Box 31"/>
          <p:cNvSpPr txBox="1">
            <a:spLocks noChangeArrowheads="1"/>
          </p:cNvSpPr>
          <p:nvPr/>
        </p:nvSpPr>
        <p:spPr bwMode="auto">
          <a:xfrm>
            <a:off x="381000" y="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Basic Dimensions and Hull Form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2" name="Group 2"/>
          <p:cNvGrpSpPr>
            <a:grpSpLocks/>
          </p:cNvGrpSpPr>
          <p:nvPr/>
        </p:nvGrpSpPr>
        <p:grpSpPr bwMode="auto">
          <a:xfrm>
            <a:off x="3276600" y="835025"/>
            <a:ext cx="5643563" cy="3900488"/>
            <a:chOff x="432" y="874"/>
            <a:chExt cx="3555" cy="2457"/>
          </a:xfrm>
        </p:grpSpPr>
        <p:grpSp>
          <p:nvGrpSpPr>
            <p:cNvPr id="281603" name="Group 3"/>
            <p:cNvGrpSpPr>
              <a:grpSpLocks/>
            </p:cNvGrpSpPr>
            <p:nvPr/>
          </p:nvGrpSpPr>
          <p:grpSpPr bwMode="auto">
            <a:xfrm>
              <a:off x="913" y="1258"/>
              <a:ext cx="1721" cy="1516"/>
              <a:chOff x="1104" y="1008"/>
              <a:chExt cx="2448" cy="2016"/>
            </a:xfrm>
          </p:grpSpPr>
          <p:sp>
            <p:nvSpPr>
              <p:cNvPr id="281604" name="Freeform 4"/>
              <p:cNvSpPr>
                <a:spLocks/>
              </p:cNvSpPr>
              <p:nvPr/>
            </p:nvSpPr>
            <p:spPr bwMode="auto">
              <a:xfrm>
                <a:off x="1104" y="1008"/>
                <a:ext cx="2448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248" y="0"/>
                  </a:cxn>
                  <a:cxn ang="0">
                    <a:pos x="2496" y="48"/>
                  </a:cxn>
                </a:cxnLst>
                <a:rect l="0" t="0" r="r" b="b"/>
                <a:pathLst>
                  <a:path w="2496" h="48">
                    <a:moveTo>
                      <a:pt x="0" y="48"/>
                    </a:moveTo>
                    <a:cubicBezTo>
                      <a:pt x="416" y="24"/>
                      <a:pt x="832" y="0"/>
                      <a:pt x="1248" y="0"/>
                    </a:cubicBezTo>
                    <a:cubicBezTo>
                      <a:pt x="1664" y="0"/>
                      <a:pt x="2288" y="40"/>
                      <a:pt x="2496" y="48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05" name="Line 5"/>
              <p:cNvSpPr>
                <a:spLocks noChangeShapeType="1"/>
              </p:cNvSpPr>
              <p:nvPr/>
            </p:nvSpPr>
            <p:spPr bwMode="auto">
              <a:xfrm>
                <a:off x="3552" y="1104"/>
                <a:ext cx="0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06" name="Freeform 6"/>
              <p:cNvSpPr>
                <a:spLocks/>
              </p:cNvSpPr>
              <p:nvPr/>
            </p:nvSpPr>
            <p:spPr bwMode="auto">
              <a:xfrm>
                <a:off x="1104" y="1104"/>
                <a:ext cx="2448" cy="1920"/>
              </a:xfrm>
              <a:custGeom>
                <a:avLst/>
                <a:gdLst/>
                <a:ahLst/>
                <a:cxnLst>
                  <a:cxn ang="0">
                    <a:pos x="2448" y="1776"/>
                  </a:cxn>
                  <a:cxn ang="0">
                    <a:pos x="2352" y="1872"/>
                  </a:cxn>
                  <a:cxn ang="0">
                    <a:pos x="2256" y="1920"/>
                  </a:cxn>
                  <a:cxn ang="0">
                    <a:pos x="288" y="1920"/>
                  </a:cxn>
                  <a:cxn ang="0">
                    <a:pos x="48" y="1872"/>
                  </a:cxn>
                  <a:cxn ang="0">
                    <a:pos x="0" y="1776"/>
                  </a:cxn>
                  <a:cxn ang="0">
                    <a:pos x="0" y="0"/>
                  </a:cxn>
                </a:cxnLst>
                <a:rect l="0" t="0" r="r" b="b"/>
                <a:pathLst>
                  <a:path w="2448" h="1920">
                    <a:moveTo>
                      <a:pt x="2448" y="1776"/>
                    </a:moveTo>
                    <a:lnTo>
                      <a:pt x="2352" y="1872"/>
                    </a:lnTo>
                    <a:lnTo>
                      <a:pt x="2256" y="1920"/>
                    </a:lnTo>
                    <a:lnTo>
                      <a:pt x="288" y="1920"/>
                    </a:lnTo>
                    <a:lnTo>
                      <a:pt x="48" y="1872"/>
                    </a:lnTo>
                    <a:lnTo>
                      <a:pt x="0" y="1776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1607" name="Line 7"/>
            <p:cNvSpPr>
              <a:spLocks noChangeShapeType="1"/>
            </p:cNvSpPr>
            <p:nvPr/>
          </p:nvSpPr>
          <p:spPr bwMode="auto">
            <a:xfrm>
              <a:off x="2667" y="1331"/>
              <a:ext cx="7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08" name="Line 8"/>
            <p:cNvSpPr>
              <a:spLocks noChangeShapeType="1"/>
            </p:cNvSpPr>
            <p:nvPr/>
          </p:nvSpPr>
          <p:spPr bwMode="auto">
            <a:xfrm>
              <a:off x="1757" y="1258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09" name="Line 9"/>
            <p:cNvSpPr>
              <a:spLocks noChangeShapeType="1"/>
            </p:cNvSpPr>
            <p:nvPr/>
          </p:nvSpPr>
          <p:spPr bwMode="auto">
            <a:xfrm>
              <a:off x="1757" y="1186"/>
              <a:ext cx="0" cy="1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10" name="Line 10"/>
            <p:cNvSpPr>
              <a:spLocks noChangeShapeType="1"/>
            </p:cNvSpPr>
            <p:nvPr/>
          </p:nvSpPr>
          <p:spPr bwMode="auto">
            <a:xfrm>
              <a:off x="576" y="1872"/>
              <a:ext cx="2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11" name="Line 11"/>
            <p:cNvSpPr>
              <a:spLocks noChangeShapeType="1"/>
            </p:cNvSpPr>
            <p:nvPr/>
          </p:nvSpPr>
          <p:spPr bwMode="auto">
            <a:xfrm>
              <a:off x="913" y="1006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12" name="Line 12"/>
            <p:cNvSpPr>
              <a:spLocks noChangeShapeType="1"/>
            </p:cNvSpPr>
            <p:nvPr/>
          </p:nvSpPr>
          <p:spPr bwMode="auto">
            <a:xfrm>
              <a:off x="2634" y="1006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13" name="Line 13"/>
            <p:cNvSpPr>
              <a:spLocks noChangeShapeType="1"/>
            </p:cNvSpPr>
            <p:nvPr/>
          </p:nvSpPr>
          <p:spPr bwMode="auto">
            <a:xfrm>
              <a:off x="913" y="1042"/>
              <a:ext cx="1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14" name="Line 14"/>
            <p:cNvSpPr>
              <a:spLocks noChangeShapeType="1"/>
            </p:cNvSpPr>
            <p:nvPr/>
          </p:nvSpPr>
          <p:spPr bwMode="auto">
            <a:xfrm>
              <a:off x="2735" y="133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15" name="Line 15"/>
            <p:cNvSpPr>
              <a:spLocks noChangeShapeType="1"/>
            </p:cNvSpPr>
            <p:nvPr/>
          </p:nvSpPr>
          <p:spPr bwMode="auto">
            <a:xfrm>
              <a:off x="2600" y="2774"/>
              <a:ext cx="8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16" name="Line 16"/>
            <p:cNvSpPr>
              <a:spLocks noChangeShapeType="1"/>
            </p:cNvSpPr>
            <p:nvPr/>
          </p:nvSpPr>
          <p:spPr bwMode="auto">
            <a:xfrm>
              <a:off x="2735" y="1872"/>
              <a:ext cx="0" cy="9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17" name="Line 17"/>
            <p:cNvSpPr>
              <a:spLocks noChangeShapeType="1"/>
            </p:cNvSpPr>
            <p:nvPr/>
          </p:nvSpPr>
          <p:spPr bwMode="auto">
            <a:xfrm>
              <a:off x="3376" y="1331"/>
              <a:ext cx="0" cy="1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18" name="Text Box 18"/>
            <p:cNvSpPr txBox="1">
              <a:spLocks noChangeArrowheads="1"/>
            </p:cNvSpPr>
            <p:nvPr/>
          </p:nvSpPr>
          <p:spPr bwMode="auto">
            <a:xfrm>
              <a:off x="1513" y="946"/>
              <a:ext cx="729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Beam: </a:t>
              </a:r>
              <a:r>
                <a:rPr lang="en-US" sz="2000">
                  <a:solidFill>
                    <a:srgbClr val="FF0066"/>
                  </a:solidFill>
                </a:rPr>
                <a:t>B</a:t>
              </a:r>
            </a:p>
          </p:txBody>
        </p:sp>
        <p:sp>
          <p:nvSpPr>
            <p:cNvPr id="281619" name="Line 19"/>
            <p:cNvSpPr>
              <a:spLocks noChangeShapeType="1"/>
            </p:cNvSpPr>
            <p:nvPr/>
          </p:nvSpPr>
          <p:spPr bwMode="auto">
            <a:xfrm>
              <a:off x="2735" y="1078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620" name="Text Box 20"/>
            <p:cNvSpPr txBox="1">
              <a:spLocks noChangeArrowheads="1"/>
            </p:cNvSpPr>
            <p:nvPr/>
          </p:nvSpPr>
          <p:spPr bwMode="auto">
            <a:xfrm>
              <a:off x="2694" y="874"/>
              <a:ext cx="685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Camber</a:t>
              </a:r>
            </a:p>
          </p:txBody>
        </p:sp>
        <p:sp>
          <p:nvSpPr>
            <p:cNvPr id="281621" name="Text Box 21"/>
            <p:cNvSpPr txBox="1">
              <a:spLocks noChangeArrowheads="1"/>
            </p:cNvSpPr>
            <p:nvPr/>
          </p:nvSpPr>
          <p:spPr bwMode="auto">
            <a:xfrm>
              <a:off x="3240" y="1865"/>
              <a:ext cx="74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Depth: </a:t>
              </a:r>
              <a:r>
                <a:rPr lang="en-US" sz="2000">
                  <a:solidFill>
                    <a:srgbClr val="FF0066"/>
                  </a:solidFill>
                </a:rPr>
                <a:t>D</a:t>
              </a:r>
            </a:p>
          </p:txBody>
        </p:sp>
        <p:sp>
          <p:nvSpPr>
            <p:cNvPr id="281622" name="Text Box 22"/>
            <p:cNvSpPr txBox="1">
              <a:spLocks noChangeArrowheads="1"/>
            </p:cNvSpPr>
            <p:nvPr/>
          </p:nvSpPr>
          <p:spPr bwMode="auto">
            <a:xfrm>
              <a:off x="2666" y="2190"/>
              <a:ext cx="64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Draft: </a:t>
              </a:r>
              <a:r>
                <a:rPr lang="en-US" sz="2000">
                  <a:solidFill>
                    <a:srgbClr val="FF0066"/>
                  </a:solidFill>
                </a:rPr>
                <a:t>T</a:t>
              </a:r>
            </a:p>
          </p:txBody>
        </p:sp>
        <p:sp>
          <p:nvSpPr>
            <p:cNvPr id="281623" name="Text Box 23"/>
            <p:cNvSpPr txBox="1">
              <a:spLocks noChangeArrowheads="1"/>
            </p:cNvSpPr>
            <p:nvPr/>
          </p:nvSpPr>
          <p:spPr bwMode="auto">
            <a:xfrm>
              <a:off x="2496" y="1489"/>
              <a:ext cx="85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Freeboard</a:t>
              </a:r>
            </a:p>
          </p:txBody>
        </p:sp>
        <p:sp>
          <p:nvSpPr>
            <p:cNvPr id="281624" name="Text Box 24"/>
            <p:cNvSpPr txBox="1">
              <a:spLocks noChangeArrowheads="1"/>
            </p:cNvSpPr>
            <p:nvPr/>
          </p:nvSpPr>
          <p:spPr bwMode="auto">
            <a:xfrm>
              <a:off x="432" y="1537"/>
              <a:ext cx="35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WL</a:t>
              </a:r>
            </a:p>
          </p:txBody>
        </p:sp>
        <p:sp>
          <p:nvSpPr>
            <p:cNvPr id="281625" name="Text Box 25"/>
            <p:cNvSpPr txBox="1">
              <a:spLocks noChangeArrowheads="1"/>
            </p:cNvSpPr>
            <p:nvPr/>
          </p:nvSpPr>
          <p:spPr bwMode="auto">
            <a:xfrm>
              <a:off x="1783" y="2757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K</a:t>
              </a:r>
            </a:p>
          </p:txBody>
        </p:sp>
        <p:grpSp>
          <p:nvGrpSpPr>
            <p:cNvPr id="281626" name="Group 26"/>
            <p:cNvGrpSpPr>
              <a:grpSpLocks/>
            </p:cNvGrpSpPr>
            <p:nvPr/>
          </p:nvGrpSpPr>
          <p:grpSpPr bwMode="auto">
            <a:xfrm>
              <a:off x="1655" y="2990"/>
              <a:ext cx="264" cy="341"/>
              <a:chOff x="2678" y="3481"/>
              <a:chExt cx="375" cy="454"/>
            </a:xfrm>
          </p:grpSpPr>
          <p:sp>
            <p:nvSpPr>
              <p:cNvPr id="281627" name="Text Box 27"/>
              <p:cNvSpPr txBox="1">
                <a:spLocks noChangeArrowheads="1"/>
              </p:cNvSpPr>
              <p:nvPr/>
            </p:nvSpPr>
            <p:spPr bwMode="auto">
              <a:xfrm>
                <a:off x="2678" y="3481"/>
                <a:ext cx="362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sp>
            <p:nvSpPr>
              <p:cNvPr id="281628" name="Text Box 28"/>
              <p:cNvSpPr txBox="1">
                <a:spLocks noChangeArrowheads="1"/>
              </p:cNvSpPr>
              <p:nvPr/>
            </p:nvSpPr>
            <p:spPr bwMode="auto">
              <a:xfrm>
                <a:off x="2736" y="3552"/>
                <a:ext cx="317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L</a:t>
                </a:r>
              </a:p>
            </p:txBody>
          </p:sp>
        </p:grpSp>
      </p:grpSp>
      <p:sp>
        <p:nvSpPr>
          <p:cNvPr id="281629" name="Text Box 29"/>
          <p:cNvSpPr txBox="1">
            <a:spLocks noChangeArrowheads="1"/>
          </p:cNvSpPr>
          <p:nvPr/>
        </p:nvSpPr>
        <p:spPr bwMode="auto">
          <a:xfrm>
            <a:off x="304800" y="1065213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View of midship section</a:t>
            </a:r>
          </a:p>
        </p:txBody>
      </p:sp>
      <p:sp>
        <p:nvSpPr>
          <p:cNvPr id="281630" name="Rectangle 30"/>
          <p:cNvSpPr>
            <a:spLocks noChangeArrowheads="1"/>
          </p:cNvSpPr>
          <p:nvPr/>
        </p:nvSpPr>
        <p:spPr bwMode="auto">
          <a:xfrm>
            <a:off x="533400" y="4876800"/>
            <a:ext cx="8382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Freeboard</a:t>
            </a:r>
            <a:r>
              <a:rPr lang="en-US"/>
              <a:t> : distance from depth to draft (reserve buoyancy)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Keel (K)</a:t>
            </a:r>
            <a:r>
              <a:rPr lang="en-US"/>
              <a:t> : locate the bottom of the ship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Cambe</a:t>
            </a:r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/>
              <a:t> : transverse curvature given to deck                                </a:t>
            </a:r>
          </a:p>
        </p:txBody>
      </p:sp>
      <p:sp>
        <p:nvSpPr>
          <p:cNvPr id="281631" name="Text Box 31"/>
          <p:cNvSpPr txBox="1">
            <a:spLocks noChangeArrowheads="1"/>
          </p:cNvSpPr>
          <p:nvPr/>
        </p:nvSpPr>
        <p:spPr bwMode="auto">
          <a:xfrm>
            <a:off x="304800" y="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Basic Dimensions and Hull Form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26" name="Group 2"/>
          <p:cNvGrpSpPr>
            <a:grpSpLocks/>
          </p:cNvGrpSpPr>
          <p:nvPr/>
        </p:nvGrpSpPr>
        <p:grpSpPr bwMode="auto">
          <a:xfrm>
            <a:off x="1219200" y="1143000"/>
            <a:ext cx="3200400" cy="3048000"/>
            <a:chOff x="864" y="1104"/>
            <a:chExt cx="1344" cy="1248"/>
          </a:xfrm>
        </p:grpSpPr>
        <p:sp>
          <p:nvSpPr>
            <p:cNvPr id="282627" name="Line 3"/>
            <p:cNvSpPr>
              <a:spLocks noChangeShapeType="1"/>
            </p:cNvSpPr>
            <p:nvPr/>
          </p:nvSpPr>
          <p:spPr bwMode="auto">
            <a:xfrm>
              <a:off x="864" y="1440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2628" name="Line 4"/>
            <p:cNvSpPr>
              <a:spLocks noChangeShapeType="1"/>
            </p:cNvSpPr>
            <p:nvPr/>
          </p:nvSpPr>
          <p:spPr bwMode="auto">
            <a:xfrm>
              <a:off x="1536" y="110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2629" name="Freeform 5"/>
            <p:cNvSpPr>
              <a:spLocks/>
            </p:cNvSpPr>
            <p:nvPr/>
          </p:nvSpPr>
          <p:spPr bwMode="auto">
            <a:xfrm>
              <a:off x="1536" y="1440"/>
              <a:ext cx="672" cy="672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384" y="144"/>
                </a:cxn>
                <a:cxn ang="0">
                  <a:pos x="0" y="672"/>
                </a:cxn>
              </a:cxnLst>
              <a:rect l="0" t="0" r="r" b="b"/>
              <a:pathLst>
                <a:path w="672" h="672">
                  <a:moveTo>
                    <a:pt x="672" y="0"/>
                  </a:moveTo>
                  <a:cubicBezTo>
                    <a:pt x="584" y="16"/>
                    <a:pt x="496" y="32"/>
                    <a:pt x="384" y="144"/>
                  </a:cubicBezTo>
                  <a:cubicBezTo>
                    <a:pt x="272" y="256"/>
                    <a:pt x="136" y="464"/>
                    <a:pt x="0" y="67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2630" name="Freeform 6"/>
            <p:cNvSpPr>
              <a:spLocks/>
            </p:cNvSpPr>
            <p:nvPr/>
          </p:nvSpPr>
          <p:spPr bwMode="auto">
            <a:xfrm flipH="1">
              <a:off x="864" y="1440"/>
              <a:ext cx="672" cy="672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384" y="144"/>
                </a:cxn>
                <a:cxn ang="0">
                  <a:pos x="0" y="672"/>
                </a:cxn>
              </a:cxnLst>
              <a:rect l="0" t="0" r="r" b="b"/>
              <a:pathLst>
                <a:path w="672" h="672">
                  <a:moveTo>
                    <a:pt x="672" y="0"/>
                  </a:moveTo>
                  <a:cubicBezTo>
                    <a:pt x="584" y="16"/>
                    <a:pt x="496" y="32"/>
                    <a:pt x="384" y="144"/>
                  </a:cubicBezTo>
                  <a:cubicBezTo>
                    <a:pt x="272" y="256"/>
                    <a:pt x="136" y="464"/>
                    <a:pt x="0" y="67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2631" name="Group 7"/>
          <p:cNvGrpSpPr>
            <a:grpSpLocks/>
          </p:cNvGrpSpPr>
          <p:nvPr/>
        </p:nvGrpSpPr>
        <p:grpSpPr bwMode="auto">
          <a:xfrm>
            <a:off x="4953000" y="1447800"/>
            <a:ext cx="3251200" cy="2743200"/>
            <a:chOff x="3056" y="1536"/>
            <a:chExt cx="2048" cy="1728"/>
          </a:xfrm>
        </p:grpSpPr>
        <p:sp>
          <p:nvSpPr>
            <p:cNvPr id="282632" name="Line 8"/>
            <p:cNvSpPr>
              <a:spLocks noChangeShapeType="1"/>
            </p:cNvSpPr>
            <p:nvPr/>
          </p:nvSpPr>
          <p:spPr bwMode="auto">
            <a:xfrm>
              <a:off x="3408" y="1824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2633" name="Line 9"/>
            <p:cNvSpPr>
              <a:spLocks noChangeShapeType="1"/>
            </p:cNvSpPr>
            <p:nvPr/>
          </p:nvSpPr>
          <p:spPr bwMode="auto">
            <a:xfrm>
              <a:off x="4080" y="1536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2634" name="Freeform 10"/>
            <p:cNvSpPr>
              <a:spLocks/>
            </p:cNvSpPr>
            <p:nvPr/>
          </p:nvSpPr>
          <p:spPr bwMode="auto">
            <a:xfrm>
              <a:off x="3056" y="1824"/>
              <a:ext cx="1024" cy="1248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112" y="768"/>
                </a:cxn>
                <a:cxn ang="0">
                  <a:pos x="1024" y="1248"/>
                </a:cxn>
              </a:cxnLst>
              <a:rect l="0" t="0" r="r" b="b"/>
              <a:pathLst>
                <a:path w="1024" h="1248">
                  <a:moveTo>
                    <a:pt x="352" y="0"/>
                  </a:moveTo>
                  <a:cubicBezTo>
                    <a:pt x="176" y="280"/>
                    <a:pt x="0" y="560"/>
                    <a:pt x="112" y="768"/>
                  </a:cubicBezTo>
                  <a:cubicBezTo>
                    <a:pt x="224" y="976"/>
                    <a:pt x="624" y="1112"/>
                    <a:pt x="1024" y="124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2635" name="Freeform 11"/>
            <p:cNvSpPr>
              <a:spLocks/>
            </p:cNvSpPr>
            <p:nvPr/>
          </p:nvSpPr>
          <p:spPr bwMode="auto">
            <a:xfrm flipH="1">
              <a:off x="4080" y="1824"/>
              <a:ext cx="1024" cy="1248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112" y="768"/>
                </a:cxn>
                <a:cxn ang="0">
                  <a:pos x="1024" y="1248"/>
                </a:cxn>
              </a:cxnLst>
              <a:rect l="0" t="0" r="r" b="b"/>
              <a:pathLst>
                <a:path w="1024" h="1248">
                  <a:moveTo>
                    <a:pt x="352" y="0"/>
                  </a:moveTo>
                  <a:cubicBezTo>
                    <a:pt x="176" y="280"/>
                    <a:pt x="0" y="560"/>
                    <a:pt x="112" y="768"/>
                  </a:cubicBezTo>
                  <a:cubicBezTo>
                    <a:pt x="224" y="976"/>
                    <a:pt x="624" y="1112"/>
                    <a:pt x="1024" y="124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2636" name="Text Box 12"/>
          <p:cNvSpPr txBox="1">
            <a:spLocks noChangeArrowheads="1"/>
          </p:cNvSpPr>
          <p:nvPr/>
        </p:nvSpPr>
        <p:spPr bwMode="auto">
          <a:xfrm>
            <a:off x="2362200" y="760413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Flare</a:t>
            </a:r>
          </a:p>
        </p:txBody>
      </p:sp>
      <p:sp>
        <p:nvSpPr>
          <p:cNvPr id="282637" name="Text Box 13"/>
          <p:cNvSpPr txBox="1">
            <a:spLocks noChangeArrowheads="1"/>
          </p:cNvSpPr>
          <p:nvPr/>
        </p:nvSpPr>
        <p:spPr bwMode="auto">
          <a:xfrm>
            <a:off x="5486400" y="838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Tumblehome</a:t>
            </a:r>
          </a:p>
        </p:txBody>
      </p:sp>
      <p:sp>
        <p:nvSpPr>
          <p:cNvPr id="282638" name="Rectangle 14"/>
          <p:cNvSpPr>
            <a:spLocks noChangeArrowheads="1"/>
          </p:cNvSpPr>
          <p:nvPr/>
        </p:nvSpPr>
        <p:spPr bwMode="auto">
          <a:xfrm>
            <a:off x="-76200" y="4495800"/>
            <a:ext cx="9601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Flare</a:t>
            </a:r>
            <a:r>
              <a:rPr lang="en-US" b="1"/>
              <a:t> </a:t>
            </a:r>
            <a:r>
              <a:rPr lang="en-US"/>
              <a:t>: outward curvature  of ship’s hull surface above the waterline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Tumble Home</a:t>
            </a:r>
            <a:r>
              <a:rPr lang="en-US"/>
              <a:t> : opposite of flare</a:t>
            </a:r>
          </a:p>
        </p:txBody>
      </p:sp>
      <p:sp>
        <p:nvSpPr>
          <p:cNvPr id="282639" name="Text Box 15"/>
          <p:cNvSpPr txBox="1">
            <a:spLocks noChangeArrowheads="1"/>
          </p:cNvSpPr>
          <p:nvPr/>
        </p:nvSpPr>
        <p:spPr bwMode="auto">
          <a:xfrm>
            <a:off x="304800" y="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Basic Dimensions and Hull Form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Example Problem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7724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Label the following:</a:t>
            </a:r>
          </a:p>
        </p:txBody>
      </p:sp>
      <p:sp>
        <p:nvSpPr>
          <p:cNvPr id="283652" name="AutoShape 4"/>
          <p:cNvSpPr>
            <a:spLocks noChangeArrowheads="1"/>
          </p:cNvSpPr>
          <p:nvPr/>
        </p:nvSpPr>
        <p:spPr bwMode="auto">
          <a:xfrm rot="19680000">
            <a:off x="2444750" y="3587750"/>
            <a:ext cx="4025900" cy="1206500"/>
          </a:xfrm>
          <a:prstGeom prst="homePlate">
            <a:avLst>
              <a:gd name="adj" fmla="val 11122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3" name="Line 5"/>
          <p:cNvSpPr>
            <a:spLocks noChangeShapeType="1"/>
          </p:cNvSpPr>
          <p:nvPr/>
        </p:nvSpPr>
        <p:spPr bwMode="auto">
          <a:xfrm flipH="1">
            <a:off x="5943600" y="3124200"/>
            <a:ext cx="2286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4" name="Line 6"/>
          <p:cNvSpPr>
            <a:spLocks noChangeShapeType="1"/>
          </p:cNvSpPr>
          <p:nvPr/>
        </p:nvSpPr>
        <p:spPr bwMode="auto">
          <a:xfrm>
            <a:off x="5410200" y="4343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>
            <a:off x="3048000" y="5791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2438400" y="4724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>
            <a:off x="2438400" y="5638800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8" name="Line 10"/>
          <p:cNvSpPr>
            <a:spLocks noChangeShapeType="1"/>
          </p:cNvSpPr>
          <p:nvPr/>
        </p:nvSpPr>
        <p:spPr bwMode="auto">
          <a:xfrm>
            <a:off x="4114800" y="29718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9" name="Line 11"/>
          <p:cNvSpPr>
            <a:spLocks noChangeShapeType="1"/>
          </p:cNvSpPr>
          <p:nvPr/>
        </p:nvSpPr>
        <p:spPr bwMode="auto">
          <a:xfrm flipH="1">
            <a:off x="3048000" y="5257800"/>
            <a:ext cx="23622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0" name="Freeform 12"/>
          <p:cNvSpPr>
            <a:spLocks/>
          </p:cNvSpPr>
          <p:nvPr/>
        </p:nvSpPr>
        <p:spPr bwMode="auto">
          <a:xfrm>
            <a:off x="3048000" y="4343400"/>
            <a:ext cx="2363788" cy="2363788"/>
          </a:xfrm>
          <a:custGeom>
            <a:avLst/>
            <a:gdLst/>
            <a:ahLst/>
            <a:cxnLst>
              <a:cxn ang="0">
                <a:pos x="0" y="1488"/>
              </a:cxn>
              <a:cxn ang="0">
                <a:pos x="1488" y="576"/>
              </a:cxn>
              <a:cxn ang="0">
                <a:pos x="1488" y="0"/>
              </a:cxn>
              <a:cxn ang="0">
                <a:pos x="0" y="912"/>
              </a:cxn>
              <a:cxn ang="0">
                <a:pos x="0" y="1488"/>
              </a:cxn>
            </a:cxnLst>
            <a:rect l="0" t="0" r="r" b="b"/>
            <a:pathLst>
              <a:path w="1489" h="1489">
                <a:moveTo>
                  <a:pt x="0" y="1488"/>
                </a:moveTo>
                <a:lnTo>
                  <a:pt x="1488" y="576"/>
                </a:lnTo>
                <a:lnTo>
                  <a:pt x="1488" y="0"/>
                </a:lnTo>
                <a:lnTo>
                  <a:pt x="0" y="912"/>
                </a:lnTo>
                <a:lnTo>
                  <a:pt x="0" y="1488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1" name="Line 13"/>
          <p:cNvSpPr>
            <a:spLocks noChangeShapeType="1"/>
          </p:cNvSpPr>
          <p:nvPr/>
        </p:nvSpPr>
        <p:spPr bwMode="auto">
          <a:xfrm flipH="1">
            <a:off x="5410200" y="4267200"/>
            <a:ext cx="533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2" name="Freeform 14"/>
          <p:cNvSpPr>
            <a:spLocks/>
          </p:cNvSpPr>
          <p:nvPr/>
        </p:nvSpPr>
        <p:spPr bwMode="auto">
          <a:xfrm>
            <a:off x="2438400" y="4724400"/>
            <a:ext cx="611188" cy="1906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672"/>
              </a:cxn>
              <a:cxn ang="0">
                <a:pos x="384" y="1200"/>
              </a:cxn>
              <a:cxn ang="0">
                <a:pos x="0" y="576"/>
              </a:cxn>
              <a:cxn ang="0">
                <a:pos x="0" y="0"/>
              </a:cxn>
            </a:cxnLst>
            <a:rect l="0" t="0" r="r" b="b"/>
            <a:pathLst>
              <a:path w="385" h="1201">
                <a:moveTo>
                  <a:pt x="0" y="0"/>
                </a:moveTo>
                <a:lnTo>
                  <a:pt x="384" y="672"/>
                </a:lnTo>
                <a:lnTo>
                  <a:pt x="384" y="1200"/>
                </a:lnTo>
                <a:lnTo>
                  <a:pt x="0" y="57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3" name="Line 15"/>
          <p:cNvSpPr>
            <a:spLocks noChangeShapeType="1"/>
          </p:cNvSpPr>
          <p:nvPr/>
        </p:nvSpPr>
        <p:spPr bwMode="auto">
          <a:xfrm flipH="1">
            <a:off x="1905000" y="3124200"/>
            <a:ext cx="426720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4" name="Line 16"/>
          <p:cNvSpPr>
            <a:spLocks noChangeShapeType="1"/>
          </p:cNvSpPr>
          <p:nvPr/>
        </p:nvSpPr>
        <p:spPr bwMode="auto">
          <a:xfrm>
            <a:off x="3429000" y="3581400"/>
            <a:ext cx="13716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5" name="Freeform 17"/>
          <p:cNvSpPr>
            <a:spLocks/>
          </p:cNvSpPr>
          <p:nvPr/>
        </p:nvSpPr>
        <p:spPr bwMode="auto">
          <a:xfrm>
            <a:off x="5410200" y="3124200"/>
            <a:ext cx="763588" cy="2135188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336" y="720"/>
              </a:cxn>
              <a:cxn ang="0">
                <a:pos x="0" y="1344"/>
              </a:cxn>
              <a:cxn ang="0">
                <a:pos x="0" y="768"/>
              </a:cxn>
              <a:cxn ang="0">
                <a:pos x="480" y="0"/>
              </a:cxn>
            </a:cxnLst>
            <a:rect l="0" t="0" r="r" b="b"/>
            <a:pathLst>
              <a:path w="481" h="1345">
                <a:moveTo>
                  <a:pt x="480" y="0"/>
                </a:moveTo>
                <a:lnTo>
                  <a:pt x="336" y="720"/>
                </a:lnTo>
                <a:lnTo>
                  <a:pt x="0" y="1344"/>
                </a:lnTo>
                <a:lnTo>
                  <a:pt x="0" y="768"/>
                </a:lnTo>
                <a:lnTo>
                  <a:pt x="480" y="0"/>
                </a:lnTo>
              </a:path>
            </a:pathLst>
          </a:custGeom>
          <a:solidFill>
            <a:srgbClr val="DADAD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6" name="Rectangle 18"/>
          <p:cNvSpPr>
            <a:spLocks noChangeArrowheads="1"/>
          </p:cNvSpPr>
          <p:nvPr/>
        </p:nvSpPr>
        <p:spPr bwMode="auto">
          <a:xfrm>
            <a:off x="6310313" y="2805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x</a:t>
            </a:r>
          </a:p>
        </p:txBody>
      </p:sp>
      <p:sp>
        <p:nvSpPr>
          <p:cNvPr id="283667" name="Rectangle 19"/>
          <p:cNvSpPr>
            <a:spLocks noChangeArrowheads="1"/>
          </p:cNvSpPr>
          <p:nvPr/>
        </p:nvSpPr>
        <p:spPr bwMode="auto">
          <a:xfrm>
            <a:off x="4862513" y="5395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y</a:t>
            </a:r>
          </a:p>
        </p:txBody>
      </p:sp>
      <p:sp>
        <p:nvSpPr>
          <p:cNvPr id="283668" name="Rectangle 20"/>
          <p:cNvSpPr>
            <a:spLocks noChangeArrowheads="1"/>
          </p:cNvSpPr>
          <p:nvPr/>
        </p:nvSpPr>
        <p:spPr bwMode="auto">
          <a:xfrm>
            <a:off x="4024313" y="2424113"/>
            <a:ext cx="315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z</a:t>
            </a:r>
          </a:p>
        </p:txBody>
      </p:sp>
      <p:sp>
        <p:nvSpPr>
          <p:cNvPr id="283669" name="Line 21"/>
          <p:cNvSpPr>
            <a:spLocks noChangeShapeType="1"/>
          </p:cNvSpPr>
          <p:nvPr/>
        </p:nvSpPr>
        <p:spPr bwMode="auto">
          <a:xfrm>
            <a:off x="4419600" y="2667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70" name="Rectangle 22"/>
          <p:cNvSpPr>
            <a:spLocks noChangeArrowheads="1"/>
          </p:cNvSpPr>
          <p:nvPr/>
        </p:nvSpPr>
        <p:spPr bwMode="auto">
          <a:xfrm>
            <a:off x="4405313" y="2895600"/>
            <a:ext cx="141128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dirty="0">
                <a:latin typeface="Times New Roman" pitchFamily="18" charset="0"/>
              </a:rPr>
              <a:t>C. (translation)</a:t>
            </a:r>
          </a:p>
          <a:p>
            <a:pPr eaLnBrk="0" hangingPunct="0"/>
            <a:r>
              <a:rPr lang="en-US" sz="1600" dirty="0">
                <a:latin typeface="Times New Roman" pitchFamily="18" charset="0"/>
              </a:rPr>
              <a:t>_____</a:t>
            </a:r>
          </a:p>
        </p:txBody>
      </p:sp>
      <p:sp>
        <p:nvSpPr>
          <p:cNvPr id="283671" name="Line 23"/>
          <p:cNvSpPr>
            <a:spLocks noChangeShapeType="1"/>
          </p:cNvSpPr>
          <p:nvPr/>
        </p:nvSpPr>
        <p:spPr bwMode="auto">
          <a:xfrm flipV="1">
            <a:off x="6705600" y="23622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72" name="Rectangle 24"/>
          <p:cNvSpPr>
            <a:spLocks noChangeArrowheads="1"/>
          </p:cNvSpPr>
          <p:nvPr/>
        </p:nvSpPr>
        <p:spPr bwMode="auto">
          <a:xfrm>
            <a:off x="7072313" y="2590800"/>
            <a:ext cx="13716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A.(translation)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_____</a:t>
            </a:r>
          </a:p>
        </p:txBody>
      </p:sp>
      <p:sp>
        <p:nvSpPr>
          <p:cNvPr id="283673" name="Line 25"/>
          <p:cNvSpPr>
            <a:spLocks noChangeShapeType="1"/>
          </p:cNvSpPr>
          <p:nvPr/>
        </p:nvSpPr>
        <p:spPr bwMode="auto">
          <a:xfrm>
            <a:off x="5181600" y="58674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74" name="Rectangle 26"/>
          <p:cNvSpPr>
            <a:spLocks noChangeArrowheads="1"/>
          </p:cNvSpPr>
          <p:nvPr/>
        </p:nvSpPr>
        <p:spPr bwMode="auto">
          <a:xfrm>
            <a:off x="5395913" y="5867400"/>
            <a:ext cx="141128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B. (translation)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____</a:t>
            </a:r>
          </a:p>
        </p:txBody>
      </p:sp>
      <p:grpSp>
        <p:nvGrpSpPr>
          <p:cNvPr id="283675" name="Group 27"/>
          <p:cNvGrpSpPr>
            <a:grpSpLocks/>
          </p:cNvGrpSpPr>
          <p:nvPr/>
        </p:nvGrpSpPr>
        <p:grpSpPr bwMode="auto">
          <a:xfrm>
            <a:off x="3217863" y="3446463"/>
            <a:ext cx="439737" cy="304800"/>
            <a:chOff x="2027" y="2171"/>
            <a:chExt cx="277" cy="192"/>
          </a:xfrm>
        </p:grpSpPr>
        <p:sp>
          <p:nvSpPr>
            <p:cNvPr id="283676" name="Arc 28"/>
            <p:cNvSpPr>
              <a:spLocks/>
            </p:cNvSpPr>
            <p:nvPr/>
          </p:nvSpPr>
          <p:spPr bwMode="auto">
            <a:xfrm>
              <a:off x="2160" y="2171"/>
              <a:ext cx="144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3677" name="Arc 29"/>
            <p:cNvSpPr>
              <a:spLocks/>
            </p:cNvSpPr>
            <p:nvPr/>
          </p:nvSpPr>
          <p:spPr bwMode="auto">
            <a:xfrm>
              <a:off x="2027" y="2171"/>
              <a:ext cx="144" cy="192"/>
            </a:xfrm>
            <a:custGeom>
              <a:avLst/>
              <a:gdLst>
                <a:gd name="G0" fmla="+- 21565 0 0"/>
                <a:gd name="G1" fmla="+- 21599 0 0"/>
                <a:gd name="G2" fmla="+- 21600 0 0"/>
                <a:gd name="T0" fmla="*/ 0 w 21565"/>
                <a:gd name="T1" fmla="*/ 20364 h 21599"/>
                <a:gd name="T2" fmla="*/ 21415 w 21565"/>
                <a:gd name="T3" fmla="*/ 0 h 21599"/>
                <a:gd name="T4" fmla="*/ 21565 w 21565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5" h="21599" fill="none" extrusionOk="0">
                  <a:moveTo>
                    <a:pt x="0" y="20364"/>
                  </a:moveTo>
                  <a:cubicBezTo>
                    <a:pt x="651" y="8990"/>
                    <a:pt x="10023" y="78"/>
                    <a:pt x="21414" y="-1"/>
                  </a:cubicBezTo>
                </a:path>
                <a:path w="21565" h="21599" stroke="0" extrusionOk="0">
                  <a:moveTo>
                    <a:pt x="0" y="20364"/>
                  </a:moveTo>
                  <a:cubicBezTo>
                    <a:pt x="651" y="8990"/>
                    <a:pt x="10023" y="78"/>
                    <a:pt x="21414" y="-1"/>
                  </a:cubicBezTo>
                  <a:lnTo>
                    <a:pt x="21565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3678" name="Rectangle 30"/>
          <p:cNvSpPr>
            <a:spLocks noChangeArrowheads="1"/>
          </p:cNvSpPr>
          <p:nvPr/>
        </p:nvSpPr>
        <p:spPr bwMode="auto">
          <a:xfrm>
            <a:off x="2728913" y="2895600"/>
            <a:ext cx="11747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E. (rotation)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_____/____</a:t>
            </a:r>
          </a:p>
        </p:txBody>
      </p:sp>
      <p:grpSp>
        <p:nvGrpSpPr>
          <p:cNvPr id="283679" name="Group 31"/>
          <p:cNvGrpSpPr>
            <a:grpSpLocks/>
          </p:cNvGrpSpPr>
          <p:nvPr/>
        </p:nvGrpSpPr>
        <p:grpSpPr bwMode="auto">
          <a:xfrm>
            <a:off x="1846263" y="5732463"/>
            <a:ext cx="211137" cy="382587"/>
            <a:chOff x="1163" y="3611"/>
            <a:chExt cx="133" cy="241"/>
          </a:xfrm>
        </p:grpSpPr>
        <p:sp>
          <p:nvSpPr>
            <p:cNvPr id="283680" name="Arc 32"/>
            <p:cNvSpPr>
              <a:spLocks/>
            </p:cNvSpPr>
            <p:nvPr/>
          </p:nvSpPr>
          <p:spPr bwMode="auto">
            <a:xfrm>
              <a:off x="1224" y="3612"/>
              <a:ext cx="72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3681" name="Arc 33"/>
            <p:cNvSpPr>
              <a:spLocks/>
            </p:cNvSpPr>
            <p:nvPr/>
          </p:nvSpPr>
          <p:spPr bwMode="auto">
            <a:xfrm>
              <a:off x="1163" y="3611"/>
              <a:ext cx="72" cy="240"/>
            </a:xfrm>
            <a:custGeom>
              <a:avLst/>
              <a:gdLst>
                <a:gd name="G0" fmla="+- 21577 0 0"/>
                <a:gd name="G1" fmla="+- 21598 0 0"/>
                <a:gd name="G2" fmla="+- 21600 0 0"/>
                <a:gd name="T0" fmla="*/ 0 w 21577"/>
                <a:gd name="T1" fmla="*/ 20609 h 21598"/>
                <a:gd name="T2" fmla="*/ 21277 w 21577"/>
                <a:gd name="T3" fmla="*/ 0 h 21598"/>
                <a:gd name="T4" fmla="*/ 21577 w 21577"/>
                <a:gd name="T5" fmla="*/ 21598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7" h="21598" fill="none" extrusionOk="0">
                  <a:moveTo>
                    <a:pt x="-1" y="20608"/>
                  </a:moveTo>
                  <a:cubicBezTo>
                    <a:pt x="522" y="9192"/>
                    <a:pt x="9849" y="158"/>
                    <a:pt x="21277" y="0"/>
                  </a:cubicBezTo>
                </a:path>
                <a:path w="21577" h="21598" stroke="0" extrusionOk="0">
                  <a:moveTo>
                    <a:pt x="-1" y="20608"/>
                  </a:moveTo>
                  <a:cubicBezTo>
                    <a:pt x="522" y="9192"/>
                    <a:pt x="9849" y="158"/>
                    <a:pt x="21277" y="0"/>
                  </a:cubicBezTo>
                  <a:lnTo>
                    <a:pt x="21577" y="2159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3682" name="Rectangle 34"/>
          <p:cNvSpPr>
            <a:spLocks noChangeArrowheads="1"/>
          </p:cNvSpPr>
          <p:nvPr/>
        </p:nvSpPr>
        <p:spPr bwMode="auto">
          <a:xfrm>
            <a:off x="1128713" y="5213350"/>
            <a:ext cx="151288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D. (rotation)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____/____/____</a:t>
            </a:r>
          </a:p>
        </p:txBody>
      </p:sp>
      <p:grpSp>
        <p:nvGrpSpPr>
          <p:cNvPr id="283683" name="Group 35"/>
          <p:cNvGrpSpPr>
            <a:grpSpLocks/>
          </p:cNvGrpSpPr>
          <p:nvPr/>
        </p:nvGrpSpPr>
        <p:grpSpPr bwMode="auto">
          <a:xfrm>
            <a:off x="3962400" y="6342063"/>
            <a:ext cx="322263" cy="457200"/>
            <a:chOff x="2496" y="3995"/>
            <a:chExt cx="203" cy="288"/>
          </a:xfrm>
        </p:grpSpPr>
        <p:sp>
          <p:nvSpPr>
            <p:cNvPr id="283684" name="Arc 36"/>
            <p:cNvSpPr>
              <a:spLocks/>
            </p:cNvSpPr>
            <p:nvPr/>
          </p:nvSpPr>
          <p:spPr bwMode="auto">
            <a:xfrm rot="16200000">
              <a:off x="2520" y="3971"/>
              <a:ext cx="144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3685" name="Arc 37"/>
            <p:cNvSpPr>
              <a:spLocks/>
            </p:cNvSpPr>
            <p:nvPr/>
          </p:nvSpPr>
          <p:spPr bwMode="auto">
            <a:xfrm rot="16200000">
              <a:off x="2531" y="4115"/>
              <a:ext cx="144" cy="192"/>
            </a:xfrm>
            <a:custGeom>
              <a:avLst/>
              <a:gdLst>
                <a:gd name="G0" fmla="+- 21565 0 0"/>
                <a:gd name="G1" fmla="+- 21599 0 0"/>
                <a:gd name="G2" fmla="+- 21600 0 0"/>
                <a:gd name="T0" fmla="*/ 0 w 21565"/>
                <a:gd name="T1" fmla="*/ 20364 h 21599"/>
                <a:gd name="T2" fmla="*/ 21415 w 21565"/>
                <a:gd name="T3" fmla="*/ 0 h 21599"/>
                <a:gd name="T4" fmla="*/ 21565 w 21565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5" h="21599" fill="none" extrusionOk="0">
                  <a:moveTo>
                    <a:pt x="0" y="20364"/>
                  </a:moveTo>
                  <a:cubicBezTo>
                    <a:pt x="651" y="8990"/>
                    <a:pt x="10023" y="78"/>
                    <a:pt x="21414" y="-1"/>
                  </a:cubicBezTo>
                </a:path>
                <a:path w="21565" h="21599" stroke="0" extrusionOk="0">
                  <a:moveTo>
                    <a:pt x="0" y="20364"/>
                  </a:moveTo>
                  <a:cubicBezTo>
                    <a:pt x="651" y="8990"/>
                    <a:pt x="10023" y="78"/>
                    <a:pt x="21414" y="-1"/>
                  </a:cubicBezTo>
                  <a:lnTo>
                    <a:pt x="21565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3686" name="Rectangle 38"/>
          <p:cNvSpPr>
            <a:spLocks noChangeArrowheads="1"/>
          </p:cNvSpPr>
          <p:nvPr/>
        </p:nvSpPr>
        <p:spPr bwMode="auto">
          <a:xfrm>
            <a:off x="4191000" y="6248400"/>
            <a:ext cx="1163638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F. (rotation)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</a:t>
            </a:r>
          </a:p>
        </p:txBody>
      </p:sp>
      <p:sp>
        <p:nvSpPr>
          <p:cNvPr id="283687" name="Line 39"/>
          <p:cNvSpPr>
            <a:spLocks noChangeShapeType="1"/>
          </p:cNvSpPr>
          <p:nvPr/>
        </p:nvSpPr>
        <p:spPr bwMode="auto">
          <a:xfrm flipV="1">
            <a:off x="6553200" y="22098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88" name="Rectangle 40"/>
          <p:cNvSpPr>
            <a:spLocks noChangeArrowheads="1"/>
          </p:cNvSpPr>
          <p:nvPr/>
        </p:nvSpPr>
        <p:spPr bwMode="auto">
          <a:xfrm>
            <a:off x="6113463" y="1692275"/>
            <a:ext cx="150653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dirty="0">
                <a:latin typeface="Times New Roman" pitchFamily="18" charset="0"/>
              </a:rPr>
              <a:t>G. Viewed from</a:t>
            </a:r>
          </a:p>
          <a:p>
            <a:pPr eaLnBrk="0" hangingPunct="0"/>
            <a:r>
              <a:rPr lang="en-US" sz="1600" dirty="0">
                <a:latin typeface="Times New Roman" pitchFamily="18" charset="0"/>
              </a:rPr>
              <a:t>this direction</a:t>
            </a:r>
          </a:p>
          <a:p>
            <a:pPr eaLnBrk="0" hangingPunct="0"/>
            <a:r>
              <a:rPr lang="en-US" sz="1600" dirty="0">
                <a:latin typeface="Times New Roman" pitchFamily="18" charset="0"/>
              </a:rPr>
              <a:t>____ Plan</a:t>
            </a:r>
          </a:p>
        </p:txBody>
      </p:sp>
      <p:sp>
        <p:nvSpPr>
          <p:cNvPr id="283689" name="Rectangle 41"/>
          <p:cNvSpPr>
            <a:spLocks noChangeArrowheads="1"/>
          </p:cNvSpPr>
          <p:nvPr/>
        </p:nvSpPr>
        <p:spPr bwMode="auto">
          <a:xfrm>
            <a:off x="6338888" y="5043488"/>
            <a:ext cx="150653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H. Viewed from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this direction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_____ Plan</a:t>
            </a:r>
          </a:p>
        </p:txBody>
      </p:sp>
      <p:sp>
        <p:nvSpPr>
          <p:cNvPr id="283690" name="Line 42"/>
          <p:cNvSpPr>
            <a:spLocks noChangeShapeType="1"/>
          </p:cNvSpPr>
          <p:nvPr/>
        </p:nvSpPr>
        <p:spPr bwMode="auto">
          <a:xfrm>
            <a:off x="6019800" y="52578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91" name="Rectangle 43"/>
          <p:cNvSpPr>
            <a:spLocks noChangeArrowheads="1"/>
          </p:cNvSpPr>
          <p:nvPr/>
        </p:nvSpPr>
        <p:spPr bwMode="auto">
          <a:xfrm>
            <a:off x="4318000" y="1754188"/>
            <a:ext cx="1778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dirty="0">
                <a:latin typeface="Times New Roman" pitchFamily="18" charset="0"/>
              </a:rPr>
              <a:t>I. Viewed from</a:t>
            </a:r>
          </a:p>
          <a:p>
            <a:pPr eaLnBrk="0" hangingPunct="0"/>
            <a:r>
              <a:rPr lang="en-US" sz="1600" dirty="0">
                <a:latin typeface="Times New Roman" pitchFamily="18" charset="0"/>
              </a:rPr>
              <a:t>this direction</a:t>
            </a:r>
          </a:p>
          <a:p>
            <a:pPr eaLnBrk="0" hangingPunct="0"/>
            <a:r>
              <a:rPr lang="en-US" sz="1600" dirty="0">
                <a:latin typeface="Times New Roman" pitchFamily="18" charset="0"/>
              </a:rPr>
              <a:t>____-_______ Plan</a:t>
            </a:r>
          </a:p>
        </p:txBody>
      </p:sp>
      <p:sp>
        <p:nvSpPr>
          <p:cNvPr id="283692" name="Line 44"/>
          <p:cNvSpPr>
            <a:spLocks noChangeShapeType="1"/>
          </p:cNvSpPr>
          <p:nvPr/>
        </p:nvSpPr>
        <p:spPr bwMode="auto">
          <a:xfrm>
            <a:off x="5029200" y="2286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93" name="Line 45"/>
          <p:cNvSpPr>
            <a:spLocks noChangeShapeType="1"/>
          </p:cNvSpPr>
          <p:nvPr/>
        </p:nvSpPr>
        <p:spPr bwMode="auto">
          <a:xfrm flipH="1">
            <a:off x="3048000" y="5029200"/>
            <a:ext cx="236220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94" name="Line 46"/>
          <p:cNvSpPr>
            <a:spLocks noChangeShapeType="1"/>
          </p:cNvSpPr>
          <p:nvPr/>
        </p:nvSpPr>
        <p:spPr bwMode="auto">
          <a:xfrm flipH="1">
            <a:off x="5410200" y="4038600"/>
            <a:ext cx="53340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95" name="Line 47"/>
          <p:cNvSpPr>
            <a:spLocks noChangeShapeType="1"/>
          </p:cNvSpPr>
          <p:nvPr/>
        </p:nvSpPr>
        <p:spPr bwMode="auto">
          <a:xfrm>
            <a:off x="2438400" y="5410200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96" name="Line 48"/>
          <p:cNvSpPr>
            <a:spLocks noChangeShapeType="1"/>
          </p:cNvSpPr>
          <p:nvPr/>
        </p:nvSpPr>
        <p:spPr bwMode="auto">
          <a:xfrm>
            <a:off x="2895600" y="5562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97" name="Line 49"/>
          <p:cNvSpPr>
            <a:spLocks noChangeShapeType="1"/>
          </p:cNvSpPr>
          <p:nvPr/>
        </p:nvSpPr>
        <p:spPr bwMode="auto">
          <a:xfrm>
            <a:off x="5791200" y="3733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98" name="Line 50"/>
          <p:cNvSpPr>
            <a:spLocks noChangeShapeType="1"/>
          </p:cNvSpPr>
          <p:nvPr/>
        </p:nvSpPr>
        <p:spPr bwMode="auto">
          <a:xfrm flipH="1">
            <a:off x="2895600" y="3733800"/>
            <a:ext cx="2895600" cy="1828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99" name="Line 51"/>
          <p:cNvSpPr>
            <a:spLocks noChangeShapeType="1"/>
          </p:cNvSpPr>
          <p:nvPr/>
        </p:nvSpPr>
        <p:spPr bwMode="auto">
          <a:xfrm>
            <a:off x="3505200" y="5486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00" name="Line 52"/>
          <p:cNvSpPr>
            <a:spLocks noChangeShapeType="1"/>
          </p:cNvSpPr>
          <p:nvPr/>
        </p:nvSpPr>
        <p:spPr bwMode="auto">
          <a:xfrm>
            <a:off x="2895600" y="4419600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01" name="Rectangle 53"/>
          <p:cNvSpPr>
            <a:spLocks noChangeArrowheads="1"/>
          </p:cNvSpPr>
          <p:nvPr/>
        </p:nvSpPr>
        <p:spPr bwMode="auto">
          <a:xfrm>
            <a:off x="1296988" y="4268788"/>
            <a:ext cx="14954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dirty="0">
                <a:latin typeface="Times New Roman" pitchFamily="18" charset="0"/>
              </a:rPr>
              <a:t>J. _______ Line</a:t>
            </a:r>
          </a:p>
        </p:txBody>
      </p:sp>
      <p:sp>
        <p:nvSpPr>
          <p:cNvPr id="283702" name="Line 54"/>
          <p:cNvSpPr>
            <a:spLocks noChangeShapeType="1"/>
          </p:cNvSpPr>
          <p:nvPr/>
        </p:nvSpPr>
        <p:spPr bwMode="auto">
          <a:xfrm>
            <a:off x="2590800" y="44196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03" name="Rectangle 55"/>
          <p:cNvSpPr>
            <a:spLocks noChangeArrowheads="1"/>
          </p:cNvSpPr>
          <p:nvPr/>
        </p:nvSpPr>
        <p:spPr bwMode="auto">
          <a:xfrm>
            <a:off x="900113" y="6388100"/>
            <a:ext cx="15636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K. _______ Line</a:t>
            </a:r>
          </a:p>
        </p:txBody>
      </p:sp>
      <p:sp>
        <p:nvSpPr>
          <p:cNvPr id="283704" name="Line 56"/>
          <p:cNvSpPr>
            <a:spLocks noChangeShapeType="1"/>
          </p:cNvSpPr>
          <p:nvPr/>
        </p:nvSpPr>
        <p:spPr bwMode="auto">
          <a:xfrm flipV="1">
            <a:off x="2362200" y="579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05" name="Rectangle 57"/>
          <p:cNvSpPr>
            <a:spLocks noChangeArrowheads="1"/>
          </p:cNvSpPr>
          <p:nvPr/>
        </p:nvSpPr>
        <p:spPr bwMode="auto">
          <a:xfrm>
            <a:off x="763588" y="6021388"/>
            <a:ext cx="12192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L. _____line</a:t>
            </a:r>
          </a:p>
        </p:txBody>
      </p:sp>
      <p:sp>
        <p:nvSpPr>
          <p:cNvPr id="283706" name="Line 58"/>
          <p:cNvSpPr>
            <a:spLocks noChangeShapeType="1"/>
          </p:cNvSpPr>
          <p:nvPr/>
        </p:nvSpPr>
        <p:spPr bwMode="auto">
          <a:xfrm flipV="1">
            <a:off x="1905000" y="56388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07" name="Line 59"/>
          <p:cNvSpPr>
            <a:spLocks noChangeShapeType="1"/>
          </p:cNvSpPr>
          <p:nvPr/>
        </p:nvSpPr>
        <p:spPr bwMode="auto">
          <a:xfrm>
            <a:off x="2743200" y="51054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08" name="Line 60"/>
          <p:cNvSpPr>
            <a:spLocks noChangeShapeType="1"/>
          </p:cNvSpPr>
          <p:nvPr/>
        </p:nvSpPr>
        <p:spPr bwMode="auto">
          <a:xfrm>
            <a:off x="5943600" y="2971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09" name="Line 61"/>
          <p:cNvSpPr>
            <a:spLocks noChangeShapeType="1"/>
          </p:cNvSpPr>
          <p:nvPr/>
        </p:nvSpPr>
        <p:spPr bwMode="auto">
          <a:xfrm>
            <a:off x="4114800" y="41148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10" name="Line 62"/>
          <p:cNvSpPr>
            <a:spLocks noChangeShapeType="1"/>
          </p:cNvSpPr>
          <p:nvPr/>
        </p:nvSpPr>
        <p:spPr bwMode="auto">
          <a:xfrm flipH="1">
            <a:off x="2438400" y="4114800"/>
            <a:ext cx="3733800" cy="23622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11" name="Line 63"/>
          <p:cNvSpPr>
            <a:spLocks noChangeShapeType="1"/>
          </p:cNvSpPr>
          <p:nvPr/>
        </p:nvSpPr>
        <p:spPr bwMode="auto">
          <a:xfrm flipH="1">
            <a:off x="2514600" y="3048000"/>
            <a:ext cx="3733800" cy="2438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12" name="Rectangle 64"/>
          <p:cNvSpPr>
            <a:spLocks noChangeArrowheads="1"/>
          </p:cNvSpPr>
          <p:nvPr/>
        </p:nvSpPr>
        <p:spPr bwMode="auto">
          <a:xfrm>
            <a:off x="6783388" y="4344988"/>
            <a:ext cx="2387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M. Horizontal ref plane for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vertical measurements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________</a:t>
            </a:r>
          </a:p>
        </p:txBody>
      </p:sp>
      <p:sp>
        <p:nvSpPr>
          <p:cNvPr id="283713" name="Line 65"/>
          <p:cNvSpPr>
            <a:spLocks noChangeShapeType="1"/>
          </p:cNvSpPr>
          <p:nvPr/>
        </p:nvSpPr>
        <p:spPr bwMode="auto">
          <a:xfrm flipH="1" flipV="1">
            <a:off x="6019800" y="42672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14" name="Rectangle 66"/>
          <p:cNvSpPr>
            <a:spLocks noChangeArrowheads="1"/>
          </p:cNvSpPr>
          <p:nvPr/>
        </p:nvSpPr>
        <p:spPr bwMode="auto">
          <a:xfrm>
            <a:off x="6757988" y="3354388"/>
            <a:ext cx="237648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N. Forward ref plane for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longitudinal measurements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_______ _____________</a:t>
            </a:r>
          </a:p>
        </p:txBody>
      </p:sp>
      <p:sp>
        <p:nvSpPr>
          <p:cNvPr id="283715" name="Line 67"/>
          <p:cNvSpPr>
            <a:spLocks noChangeShapeType="1"/>
          </p:cNvSpPr>
          <p:nvPr/>
        </p:nvSpPr>
        <p:spPr bwMode="auto">
          <a:xfrm flipH="1" flipV="1">
            <a:off x="5943600" y="3581400"/>
            <a:ext cx="914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16" name="Rectangle 68"/>
          <p:cNvSpPr>
            <a:spLocks noChangeArrowheads="1"/>
          </p:cNvSpPr>
          <p:nvPr/>
        </p:nvSpPr>
        <p:spPr bwMode="auto">
          <a:xfrm>
            <a:off x="52388" y="4433888"/>
            <a:ext cx="237648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dirty="0">
                <a:latin typeface="Times New Roman" pitchFamily="18" charset="0"/>
              </a:rPr>
              <a:t>O. Aft ref plane for</a:t>
            </a:r>
          </a:p>
          <a:p>
            <a:pPr eaLnBrk="0" hangingPunct="0"/>
            <a:r>
              <a:rPr lang="en-US" sz="1600" dirty="0">
                <a:latin typeface="Times New Roman" pitchFamily="18" charset="0"/>
              </a:rPr>
              <a:t>longitudinal measurements</a:t>
            </a:r>
          </a:p>
          <a:p>
            <a:pPr eaLnBrk="0" hangingPunct="0"/>
            <a:r>
              <a:rPr lang="en-US" sz="1600" dirty="0">
                <a:latin typeface="Times New Roman" pitchFamily="18" charset="0"/>
              </a:rPr>
              <a:t>___ _____________</a:t>
            </a:r>
          </a:p>
        </p:txBody>
      </p:sp>
      <p:sp>
        <p:nvSpPr>
          <p:cNvPr id="283717" name="Line 69"/>
          <p:cNvSpPr>
            <a:spLocks noChangeShapeType="1"/>
          </p:cNvSpPr>
          <p:nvPr/>
        </p:nvSpPr>
        <p:spPr bwMode="auto">
          <a:xfrm>
            <a:off x="1676400" y="4953000"/>
            <a:ext cx="1066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18" name="Rectangle 70"/>
          <p:cNvSpPr>
            <a:spLocks noChangeArrowheads="1"/>
          </p:cNvSpPr>
          <p:nvPr/>
        </p:nvSpPr>
        <p:spPr bwMode="auto">
          <a:xfrm>
            <a:off x="2033588" y="1830388"/>
            <a:ext cx="237648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P. Middle ref plane for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longitudinal measurements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_________</a:t>
            </a:r>
          </a:p>
        </p:txBody>
      </p:sp>
      <p:sp>
        <p:nvSpPr>
          <p:cNvPr id="283719" name="Line 71"/>
          <p:cNvSpPr>
            <a:spLocks noChangeShapeType="1"/>
          </p:cNvSpPr>
          <p:nvPr/>
        </p:nvSpPr>
        <p:spPr bwMode="auto">
          <a:xfrm>
            <a:off x="3505200" y="2362200"/>
            <a:ext cx="5334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20" name="Rectangle 72"/>
          <p:cNvSpPr>
            <a:spLocks noChangeArrowheads="1"/>
          </p:cNvSpPr>
          <p:nvPr/>
        </p:nvSpPr>
        <p:spPr bwMode="auto">
          <a:xfrm>
            <a:off x="534988" y="3290888"/>
            <a:ext cx="25336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Q. Longitudinal ref plane for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 transverse measurements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__________</a:t>
            </a:r>
          </a:p>
        </p:txBody>
      </p:sp>
      <p:sp>
        <p:nvSpPr>
          <p:cNvPr id="283721" name="Line 73"/>
          <p:cNvSpPr>
            <a:spLocks noChangeShapeType="1"/>
          </p:cNvSpPr>
          <p:nvPr/>
        </p:nvSpPr>
        <p:spPr bwMode="auto">
          <a:xfrm>
            <a:off x="2209800" y="3810000"/>
            <a:ext cx="1371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22" name="Rectangle 74"/>
          <p:cNvSpPr>
            <a:spLocks noChangeArrowheads="1"/>
          </p:cNvSpPr>
          <p:nvPr/>
        </p:nvSpPr>
        <p:spPr bwMode="auto">
          <a:xfrm>
            <a:off x="5030788" y="1068388"/>
            <a:ext cx="34448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R. Distance between “N.” &amp; “O.”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___=______ _______ ______________</a:t>
            </a:r>
          </a:p>
        </p:txBody>
      </p:sp>
      <p:sp>
        <p:nvSpPr>
          <p:cNvPr id="283723" name="Line 75"/>
          <p:cNvSpPr>
            <a:spLocks noChangeShapeType="1"/>
          </p:cNvSpPr>
          <p:nvPr/>
        </p:nvSpPr>
        <p:spPr bwMode="auto">
          <a:xfrm>
            <a:off x="3733800" y="3962400"/>
            <a:ext cx="76200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24" name="Rectangle 76"/>
          <p:cNvSpPr>
            <a:spLocks noChangeArrowheads="1"/>
          </p:cNvSpPr>
          <p:nvPr/>
        </p:nvSpPr>
        <p:spPr bwMode="auto">
          <a:xfrm>
            <a:off x="381000" y="2590800"/>
            <a:ext cx="18161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S. Width of the ship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____</a:t>
            </a:r>
          </a:p>
        </p:txBody>
      </p:sp>
      <p:sp>
        <p:nvSpPr>
          <p:cNvPr id="283725" name="Line 77"/>
          <p:cNvSpPr>
            <a:spLocks noChangeShapeType="1"/>
          </p:cNvSpPr>
          <p:nvPr/>
        </p:nvSpPr>
        <p:spPr bwMode="auto">
          <a:xfrm>
            <a:off x="1371600" y="2895600"/>
            <a:ext cx="2514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Example Answer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7724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Label the following:</a:t>
            </a:r>
          </a:p>
        </p:txBody>
      </p:sp>
      <p:sp>
        <p:nvSpPr>
          <p:cNvPr id="285700" name="AutoShape 4"/>
          <p:cNvSpPr>
            <a:spLocks noChangeArrowheads="1"/>
          </p:cNvSpPr>
          <p:nvPr/>
        </p:nvSpPr>
        <p:spPr bwMode="auto">
          <a:xfrm rot="19680000">
            <a:off x="2444750" y="3587750"/>
            <a:ext cx="4025900" cy="1206500"/>
          </a:xfrm>
          <a:prstGeom prst="homePlate">
            <a:avLst>
              <a:gd name="adj" fmla="val 11122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1" name="Line 5"/>
          <p:cNvSpPr>
            <a:spLocks noChangeShapeType="1"/>
          </p:cNvSpPr>
          <p:nvPr/>
        </p:nvSpPr>
        <p:spPr bwMode="auto">
          <a:xfrm flipH="1">
            <a:off x="5943600" y="3124200"/>
            <a:ext cx="2286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2" name="Line 6"/>
          <p:cNvSpPr>
            <a:spLocks noChangeShapeType="1"/>
          </p:cNvSpPr>
          <p:nvPr/>
        </p:nvSpPr>
        <p:spPr bwMode="auto">
          <a:xfrm>
            <a:off x="5410200" y="4343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3" name="Line 7"/>
          <p:cNvSpPr>
            <a:spLocks noChangeShapeType="1"/>
          </p:cNvSpPr>
          <p:nvPr/>
        </p:nvSpPr>
        <p:spPr bwMode="auto">
          <a:xfrm>
            <a:off x="3048000" y="5791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4" name="Line 8"/>
          <p:cNvSpPr>
            <a:spLocks noChangeShapeType="1"/>
          </p:cNvSpPr>
          <p:nvPr/>
        </p:nvSpPr>
        <p:spPr bwMode="auto">
          <a:xfrm>
            <a:off x="2438400" y="4724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5" name="Line 9"/>
          <p:cNvSpPr>
            <a:spLocks noChangeShapeType="1"/>
          </p:cNvSpPr>
          <p:nvPr/>
        </p:nvSpPr>
        <p:spPr bwMode="auto">
          <a:xfrm>
            <a:off x="2438400" y="5638800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>
            <a:off x="4114800" y="29718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7" name="Line 11"/>
          <p:cNvSpPr>
            <a:spLocks noChangeShapeType="1"/>
          </p:cNvSpPr>
          <p:nvPr/>
        </p:nvSpPr>
        <p:spPr bwMode="auto">
          <a:xfrm flipH="1">
            <a:off x="3048000" y="5257800"/>
            <a:ext cx="23622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8" name="Freeform 12"/>
          <p:cNvSpPr>
            <a:spLocks/>
          </p:cNvSpPr>
          <p:nvPr/>
        </p:nvSpPr>
        <p:spPr bwMode="auto">
          <a:xfrm>
            <a:off x="3048000" y="4343400"/>
            <a:ext cx="2363788" cy="2363788"/>
          </a:xfrm>
          <a:custGeom>
            <a:avLst/>
            <a:gdLst/>
            <a:ahLst/>
            <a:cxnLst>
              <a:cxn ang="0">
                <a:pos x="0" y="1488"/>
              </a:cxn>
              <a:cxn ang="0">
                <a:pos x="1488" y="576"/>
              </a:cxn>
              <a:cxn ang="0">
                <a:pos x="1488" y="0"/>
              </a:cxn>
              <a:cxn ang="0">
                <a:pos x="0" y="912"/>
              </a:cxn>
              <a:cxn ang="0">
                <a:pos x="0" y="1488"/>
              </a:cxn>
            </a:cxnLst>
            <a:rect l="0" t="0" r="r" b="b"/>
            <a:pathLst>
              <a:path w="1489" h="1489">
                <a:moveTo>
                  <a:pt x="0" y="1488"/>
                </a:moveTo>
                <a:lnTo>
                  <a:pt x="1488" y="576"/>
                </a:lnTo>
                <a:lnTo>
                  <a:pt x="1488" y="0"/>
                </a:lnTo>
                <a:lnTo>
                  <a:pt x="0" y="912"/>
                </a:lnTo>
                <a:lnTo>
                  <a:pt x="0" y="1488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9" name="Line 13"/>
          <p:cNvSpPr>
            <a:spLocks noChangeShapeType="1"/>
          </p:cNvSpPr>
          <p:nvPr/>
        </p:nvSpPr>
        <p:spPr bwMode="auto">
          <a:xfrm flipH="1">
            <a:off x="5410200" y="4267200"/>
            <a:ext cx="533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0" name="Freeform 14"/>
          <p:cNvSpPr>
            <a:spLocks/>
          </p:cNvSpPr>
          <p:nvPr/>
        </p:nvSpPr>
        <p:spPr bwMode="auto">
          <a:xfrm>
            <a:off x="2438400" y="4724400"/>
            <a:ext cx="611188" cy="1906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672"/>
              </a:cxn>
              <a:cxn ang="0">
                <a:pos x="384" y="1200"/>
              </a:cxn>
              <a:cxn ang="0">
                <a:pos x="0" y="576"/>
              </a:cxn>
              <a:cxn ang="0">
                <a:pos x="0" y="0"/>
              </a:cxn>
            </a:cxnLst>
            <a:rect l="0" t="0" r="r" b="b"/>
            <a:pathLst>
              <a:path w="385" h="1201">
                <a:moveTo>
                  <a:pt x="0" y="0"/>
                </a:moveTo>
                <a:lnTo>
                  <a:pt x="384" y="672"/>
                </a:lnTo>
                <a:lnTo>
                  <a:pt x="384" y="1200"/>
                </a:lnTo>
                <a:lnTo>
                  <a:pt x="0" y="576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1" name="Line 15"/>
          <p:cNvSpPr>
            <a:spLocks noChangeShapeType="1"/>
          </p:cNvSpPr>
          <p:nvPr/>
        </p:nvSpPr>
        <p:spPr bwMode="auto">
          <a:xfrm flipH="1">
            <a:off x="1905000" y="3124200"/>
            <a:ext cx="426720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2" name="Line 16"/>
          <p:cNvSpPr>
            <a:spLocks noChangeShapeType="1"/>
          </p:cNvSpPr>
          <p:nvPr/>
        </p:nvSpPr>
        <p:spPr bwMode="auto">
          <a:xfrm>
            <a:off x="3429000" y="3581400"/>
            <a:ext cx="13716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3" name="Freeform 17"/>
          <p:cNvSpPr>
            <a:spLocks/>
          </p:cNvSpPr>
          <p:nvPr/>
        </p:nvSpPr>
        <p:spPr bwMode="auto">
          <a:xfrm>
            <a:off x="5410200" y="3124200"/>
            <a:ext cx="763588" cy="2135188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336" y="720"/>
              </a:cxn>
              <a:cxn ang="0">
                <a:pos x="0" y="1344"/>
              </a:cxn>
              <a:cxn ang="0">
                <a:pos x="0" y="768"/>
              </a:cxn>
              <a:cxn ang="0">
                <a:pos x="480" y="0"/>
              </a:cxn>
            </a:cxnLst>
            <a:rect l="0" t="0" r="r" b="b"/>
            <a:pathLst>
              <a:path w="481" h="1345">
                <a:moveTo>
                  <a:pt x="480" y="0"/>
                </a:moveTo>
                <a:lnTo>
                  <a:pt x="336" y="720"/>
                </a:lnTo>
                <a:lnTo>
                  <a:pt x="0" y="1344"/>
                </a:lnTo>
                <a:lnTo>
                  <a:pt x="0" y="768"/>
                </a:lnTo>
                <a:lnTo>
                  <a:pt x="480" y="0"/>
                </a:lnTo>
              </a:path>
            </a:pathLst>
          </a:custGeom>
          <a:solidFill>
            <a:srgbClr val="DADAD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4" name="Rectangle 18"/>
          <p:cNvSpPr>
            <a:spLocks noChangeArrowheads="1"/>
          </p:cNvSpPr>
          <p:nvPr/>
        </p:nvSpPr>
        <p:spPr bwMode="auto">
          <a:xfrm>
            <a:off x="6310313" y="2805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x</a:t>
            </a:r>
          </a:p>
        </p:txBody>
      </p:sp>
      <p:sp>
        <p:nvSpPr>
          <p:cNvPr id="285715" name="Rectangle 19"/>
          <p:cNvSpPr>
            <a:spLocks noChangeArrowheads="1"/>
          </p:cNvSpPr>
          <p:nvPr/>
        </p:nvSpPr>
        <p:spPr bwMode="auto">
          <a:xfrm>
            <a:off x="4862513" y="5395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y</a:t>
            </a:r>
          </a:p>
        </p:txBody>
      </p:sp>
      <p:sp>
        <p:nvSpPr>
          <p:cNvPr id="285716" name="Rectangle 20"/>
          <p:cNvSpPr>
            <a:spLocks noChangeArrowheads="1"/>
          </p:cNvSpPr>
          <p:nvPr/>
        </p:nvSpPr>
        <p:spPr bwMode="auto">
          <a:xfrm>
            <a:off x="4024313" y="2424113"/>
            <a:ext cx="315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z</a:t>
            </a:r>
          </a:p>
        </p:txBody>
      </p:sp>
      <p:sp>
        <p:nvSpPr>
          <p:cNvPr id="285717" name="Line 21"/>
          <p:cNvSpPr>
            <a:spLocks noChangeShapeType="1"/>
          </p:cNvSpPr>
          <p:nvPr/>
        </p:nvSpPr>
        <p:spPr bwMode="auto">
          <a:xfrm>
            <a:off x="4419600" y="2667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8" name="Rectangle 22"/>
          <p:cNvSpPr>
            <a:spLocks noChangeArrowheads="1"/>
          </p:cNvSpPr>
          <p:nvPr/>
        </p:nvSpPr>
        <p:spPr bwMode="auto">
          <a:xfrm>
            <a:off x="4405313" y="2895600"/>
            <a:ext cx="14160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C. (translation)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Heave</a:t>
            </a:r>
          </a:p>
        </p:txBody>
      </p:sp>
      <p:sp>
        <p:nvSpPr>
          <p:cNvPr id="285719" name="Line 23"/>
          <p:cNvSpPr>
            <a:spLocks noChangeShapeType="1"/>
          </p:cNvSpPr>
          <p:nvPr/>
        </p:nvSpPr>
        <p:spPr bwMode="auto">
          <a:xfrm flipV="1">
            <a:off x="6705600" y="23622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20" name="Rectangle 24"/>
          <p:cNvSpPr>
            <a:spLocks noChangeArrowheads="1"/>
          </p:cNvSpPr>
          <p:nvPr/>
        </p:nvSpPr>
        <p:spPr bwMode="auto">
          <a:xfrm>
            <a:off x="7072313" y="2590800"/>
            <a:ext cx="137636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A.(translation)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Surge</a:t>
            </a:r>
          </a:p>
        </p:txBody>
      </p:sp>
      <p:sp>
        <p:nvSpPr>
          <p:cNvPr id="285721" name="Line 25"/>
          <p:cNvSpPr>
            <a:spLocks noChangeShapeType="1"/>
          </p:cNvSpPr>
          <p:nvPr/>
        </p:nvSpPr>
        <p:spPr bwMode="auto">
          <a:xfrm>
            <a:off x="5181600" y="58674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22" name="Rectangle 26"/>
          <p:cNvSpPr>
            <a:spLocks noChangeArrowheads="1"/>
          </p:cNvSpPr>
          <p:nvPr/>
        </p:nvSpPr>
        <p:spPr bwMode="auto">
          <a:xfrm>
            <a:off x="5395913" y="5867400"/>
            <a:ext cx="14160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B. (translation)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Sway</a:t>
            </a:r>
          </a:p>
        </p:txBody>
      </p:sp>
      <p:grpSp>
        <p:nvGrpSpPr>
          <p:cNvPr id="285723" name="Group 27"/>
          <p:cNvGrpSpPr>
            <a:grpSpLocks/>
          </p:cNvGrpSpPr>
          <p:nvPr/>
        </p:nvGrpSpPr>
        <p:grpSpPr bwMode="auto">
          <a:xfrm>
            <a:off x="3217863" y="3446463"/>
            <a:ext cx="439737" cy="304800"/>
            <a:chOff x="2027" y="2171"/>
            <a:chExt cx="277" cy="192"/>
          </a:xfrm>
        </p:grpSpPr>
        <p:sp>
          <p:nvSpPr>
            <p:cNvPr id="285724" name="Arc 28"/>
            <p:cNvSpPr>
              <a:spLocks/>
            </p:cNvSpPr>
            <p:nvPr/>
          </p:nvSpPr>
          <p:spPr bwMode="auto">
            <a:xfrm>
              <a:off x="2160" y="2171"/>
              <a:ext cx="144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725" name="Arc 29"/>
            <p:cNvSpPr>
              <a:spLocks/>
            </p:cNvSpPr>
            <p:nvPr/>
          </p:nvSpPr>
          <p:spPr bwMode="auto">
            <a:xfrm>
              <a:off x="2027" y="2171"/>
              <a:ext cx="144" cy="192"/>
            </a:xfrm>
            <a:custGeom>
              <a:avLst/>
              <a:gdLst>
                <a:gd name="G0" fmla="+- 21565 0 0"/>
                <a:gd name="G1" fmla="+- 21599 0 0"/>
                <a:gd name="G2" fmla="+- 21600 0 0"/>
                <a:gd name="T0" fmla="*/ 0 w 21565"/>
                <a:gd name="T1" fmla="*/ 20364 h 21599"/>
                <a:gd name="T2" fmla="*/ 21415 w 21565"/>
                <a:gd name="T3" fmla="*/ 0 h 21599"/>
                <a:gd name="T4" fmla="*/ 21565 w 21565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5" h="21599" fill="none" extrusionOk="0">
                  <a:moveTo>
                    <a:pt x="0" y="20364"/>
                  </a:moveTo>
                  <a:cubicBezTo>
                    <a:pt x="651" y="8990"/>
                    <a:pt x="10023" y="78"/>
                    <a:pt x="21414" y="-1"/>
                  </a:cubicBezTo>
                </a:path>
                <a:path w="21565" h="21599" stroke="0" extrusionOk="0">
                  <a:moveTo>
                    <a:pt x="0" y="20364"/>
                  </a:moveTo>
                  <a:cubicBezTo>
                    <a:pt x="651" y="8990"/>
                    <a:pt x="10023" y="78"/>
                    <a:pt x="21414" y="-1"/>
                  </a:cubicBezTo>
                  <a:lnTo>
                    <a:pt x="21565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26" name="Rectangle 30"/>
          <p:cNvSpPr>
            <a:spLocks noChangeArrowheads="1"/>
          </p:cNvSpPr>
          <p:nvPr/>
        </p:nvSpPr>
        <p:spPr bwMode="auto">
          <a:xfrm>
            <a:off x="2728913" y="2895600"/>
            <a:ext cx="11779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E. (rotation)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Pitch/Trim</a:t>
            </a:r>
          </a:p>
        </p:txBody>
      </p:sp>
      <p:grpSp>
        <p:nvGrpSpPr>
          <p:cNvPr id="285727" name="Group 31"/>
          <p:cNvGrpSpPr>
            <a:grpSpLocks/>
          </p:cNvGrpSpPr>
          <p:nvPr/>
        </p:nvGrpSpPr>
        <p:grpSpPr bwMode="auto">
          <a:xfrm>
            <a:off x="1846263" y="5732463"/>
            <a:ext cx="211137" cy="382587"/>
            <a:chOff x="1163" y="3611"/>
            <a:chExt cx="133" cy="241"/>
          </a:xfrm>
        </p:grpSpPr>
        <p:sp>
          <p:nvSpPr>
            <p:cNvPr id="285728" name="Arc 32"/>
            <p:cNvSpPr>
              <a:spLocks/>
            </p:cNvSpPr>
            <p:nvPr/>
          </p:nvSpPr>
          <p:spPr bwMode="auto">
            <a:xfrm>
              <a:off x="1224" y="3612"/>
              <a:ext cx="72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729" name="Arc 33"/>
            <p:cNvSpPr>
              <a:spLocks/>
            </p:cNvSpPr>
            <p:nvPr/>
          </p:nvSpPr>
          <p:spPr bwMode="auto">
            <a:xfrm>
              <a:off x="1163" y="3611"/>
              <a:ext cx="72" cy="240"/>
            </a:xfrm>
            <a:custGeom>
              <a:avLst/>
              <a:gdLst>
                <a:gd name="G0" fmla="+- 21577 0 0"/>
                <a:gd name="G1" fmla="+- 21598 0 0"/>
                <a:gd name="G2" fmla="+- 21600 0 0"/>
                <a:gd name="T0" fmla="*/ 0 w 21577"/>
                <a:gd name="T1" fmla="*/ 20609 h 21598"/>
                <a:gd name="T2" fmla="*/ 21277 w 21577"/>
                <a:gd name="T3" fmla="*/ 0 h 21598"/>
                <a:gd name="T4" fmla="*/ 21577 w 21577"/>
                <a:gd name="T5" fmla="*/ 21598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7" h="21598" fill="none" extrusionOk="0">
                  <a:moveTo>
                    <a:pt x="-1" y="20608"/>
                  </a:moveTo>
                  <a:cubicBezTo>
                    <a:pt x="522" y="9192"/>
                    <a:pt x="9849" y="158"/>
                    <a:pt x="21277" y="0"/>
                  </a:cubicBezTo>
                </a:path>
                <a:path w="21577" h="21598" stroke="0" extrusionOk="0">
                  <a:moveTo>
                    <a:pt x="-1" y="20608"/>
                  </a:moveTo>
                  <a:cubicBezTo>
                    <a:pt x="522" y="9192"/>
                    <a:pt x="9849" y="158"/>
                    <a:pt x="21277" y="0"/>
                  </a:cubicBezTo>
                  <a:lnTo>
                    <a:pt x="21577" y="2159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30" name="Rectangle 34"/>
          <p:cNvSpPr>
            <a:spLocks noChangeArrowheads="1"/>
          </p:cNvSpPr>
          <p:nvPr/>
        </p:nvSpPr>
        <p:spPr bwMode="auto">
          <a:xfrm>
            <a:off x="1128713" y="5213350"/>
            <a:ext cx="134778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D. (rotation)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Roll/List/Heel</a:t>
            </a:r>
          </a:p>
        </p:txBody>
      </p:sp>
      <p:grpSp>
        <p:nvGrpSpPr>
          <p:cNvPr id="285731" name="Group 35"/>
          <p:cNvGrpSpPr>
            <a:grpSpLocks/>
          </p:cNvGrpSpPr>
          <p:nvPr/>
        </p:nvGrpSpPr>
        <p:grpSpPr bwMode="auto">
          <a:xfrm>
            <a:off x="3962400" y="6342063"/>
            <a:ext cx="322263" cy="457200"/>
            <a:chOff x="2496" y="3995"/>
            <a:chExt cx="203" cy="288"/>
          </a:xfrm>
        </p:grpSpPr>
        <p:sp>
          <p:nvSpPr>
            <p:cNvPr id="285732" name="Arc 36"/>
            <p:cNvSpPr>
              <a:spLocks/>
            </p:cNvSpPr>
            <p:nvPr/>
          </p:nvSpPr>
          <p:spPr bwMode="auto">
            <a:xfrm rot="16200000">
              <a:off x="2520" y="3971"/>
              <a:ext cx="144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733" name="Arc 37"/>
            <p:cNvSpPr>
              <a:spLocks/>
            </p:cNvSpPr>
            <p:nvPr/>
          </p:nvSpPr>
          <p:spPr bwMode="auto">
            <a:xfrm rot="16200000">
              <a:off x="2531" y="4115"/>
              <a:ext cx="144" cy="192"/>
            </a:xfrm>
            <a:custGeom>
              <a:avLst/>
              <a:gdLst>
                <a:gd name="G0" fmla="+- 21565 0 0"/>
                <a:gd name="G1" fmla="+- 21599 0 0"/>
                <a:gd name="G2" fmla="+- 21600 0 0"/>
                <a:gd name="T0" fmla="*/ 0 w 21565"/>
                <a:gd name="T1" fmla="*/ 20364 h 21599"/>
                <a:gd name="T2" fmla="*/ 21415 w 21565"/>
                <a:gd name="T3" fmla="*/ 0 h 21599"/>
                <a:gd name="T4" fmla="*/ 21565 w 21565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5" h="21599" fill="none" extrusionOk="0">
                  <a:moveTo>
                    <a:pt x="0" y="20364"/>
                  </a:moveTo>
                  <a:cubicBezTo>
                    <a:pt x="651" y="8990"/>
                    <a:pt x="10023" y="78"/>
                    <a:pt x="21414" y="-1"/>
                  </a:cubicBezTo>
                </a:path>
                <a:path w="21565" h="21599" stroke="0" extrusionOk="0">
                  <a:moveTo>
                    <a:pt x="0" y="20364"/>
                  </a:moveTo>
                  <a:cubicBezTo>
                    <a:pt x="651" y="8990"/>
                    <a:pt x="10023" y="78"/>
                    <a:pt x="21414" y="-1"/>
                  </a:cubicBezTo>
                  <a:lnTo>
                    <a:pt x="21565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34" name="Rectangle 38"/>
          <p:cNvSpPr>
            <a:spLocks noChangeArrowheads="1"/>
          </p:cNvSpPr>
          <p:nvPr/>
        </p:nvSpPr>
        <p:spPr bwMode="auto">
          <a:xfrm>
            <a:off x="4191000" y="6248400"/>
            <a:ext cx="116681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F. (rotation)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Yaw</a:t>
            </a:r>
          </a:p>
        </p:txBody>
      </p:sp>
      <p:sp>
        <p:nvSpPr>
          <p:cNvPr id="285735" name="Line 39"/>
          <p:cNvSpPr>
            <a:spLocks noChangeShapeType="1"/>
          </p:cNvSpPr>
          <p:nvPr/>
        </p:nvSpPr>
        <p:spPr bwMode="auto">
          <a:xfrm flipV="1">
            <a:off x="6553200" y="22098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36" name="Rectangle 40"/>
          <p:cNvSpPr>
            <a:spLocks noChangeArrowheads="1"/>
          </p:cNvSpPr>
          <p:nvPr/>
        </p:nvSpPr>
        <p:spPr bwMode="auto">
          <a:xfrm>
            <a:off x="5945188" y="1766888"/>
            <a:ext cx="150653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G. Viewed from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this direction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Body Plan</a:t>
            </a:r>
          </a:p>
        </p:txBody>
      </p:sp>
      <p:sp>
        <p:nvSpPr>
          <p:cNvPr id="285737" name="Rectangle 41"/>
          <p:cNvSpPr>
            <a:spLocks noChangeArrowheads="1"/>
          </p:cNvSpPr>
          <p:nvPr/>
        </p:nvSpPr>
        <p:spPr bwMode="auto">
          <a:xfrm>
            <a:off x="6338888" y="5043488"/>
            <a:ext cx="150653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H. Viewed from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this direction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Sheer Plan</a:t>
            </a:r>
          </a:p>
        </p:txBody>
      </p:sp>
      <p:sp>
        <p:nvSpPr>
          <p:cNvPr id="285738" name="Line 42"/>
          <p:cNvSpPr>
            <a:spLocks noChangeShapeType="1"/>
          </p:cNvSpPr>
          <p:nvPr/>
        </p:nvSpPr>
        <p:spPr bwMode="auto">
          <a:xfrm>
            <a:off x="6019800" y="52578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39" name="Rectangle 43"/>
          <p:cNvSpPr>
            <a:spLocks noChangeArrowheads="1"/>
          </p:cNvSpPr>
          <p:nvPr/>
        </p:nvSpPr>
        <p:spPr bwMode="auto">
          <a:xfrm>
            <a:off x="4273550" y="1754188"/>
            <a:ext cx="16684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I. Viewed from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this direction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Half-Breadth Plan</a:t>
            </a:r>
          </a:p>
        </p:txBody>
      </p:sp>
      <p:sp>
        <p:nvSpPr>
          <p:cNvPr id="285740" name="Line 44"/>
          <p:cNvSpPr>
            <a:spLocks noChangeShapeType="1"/>
          </p:cNvSpPr>
          <p:nvPr/>
        </p:nvSpPr>
        <p:spPr bwMode="auto">
          <a:xfrm>
            <a:off x="5029200" y="2286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41" name="Line 45"/>
          <p:cNvSpPr>
            <a:spLocks noChangeShapeType="1"/>
          </p:cNvSpPr>
          <p:nvPr/>
        </p:nvSpPr>
        <p:spPr bwMode="auto">
          <a:xfrm flipH="1">
            <a:off x="3048000" y="5029200"/>
            <a:ext cx="236220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42" name="Line 46"/>
          <p:cNvSpPr>
            <a:spLocks noChangeShapeType="1"/>
          </p:cNvSpPr>
          <p:nvPr/>
        </p:nvSpPr>
        <p:spPr bwMode="auto">
          <a:xfrm flipH="1">
            <a:off x="5410200" y="4038600"/>
            <a:ext cx="53340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43" name="Line 47"/>
          <p:cNvSpPr>
            <a:spLocks noChangeShapeType="1"/>
          </p:cNvSpPr>
          <p:nvPr/>
        </p:nvSpPr>
        <p:spPr bwMode="auto">
          <a:xfrm>
            <a:off x="2438400" y="5410200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44" name="Line 48"/>
          <p:cNvSpPr>
            <a:spLocks noChangeShapeType="1"/>
          </p:cNvSpPr>
          <p:nvPr/>
        </p:nvSpPr>
        <p:spPr bwMode="auto">
          <a:xfrm>
            <a:off x="2895600" y="5562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45" name="Line 49"/>
          <p:cNvSpPr>
            <a:spLocks noChangeShapeType="1"/>
          </p:cNvSpPr>
          <p:nvPr/>
        </p:nvSpPr>
        <p:spPr bwMode="auto">
          <a:xfrm>
            <a:off x="5791200" y="3733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46" name="Line 50"/>
          <p:cNvSpPr>
            <a:spLocks noChangeShapeType="1"/>
          </p:cNvSpPr>
          <p:nvPr/>
        </p:nvSpPr>
        <p:spPr bwMode="auto">
          <a:xfrm flipH="1">
            <a:off x="2895600" y="3733800"/>
            <a:ext cx="2895600" cy="1828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47" name="Line 51"/>
          <p:cNvSpPr>
            <a:spLocks noChangeShapeType="1"/>
          </p:cNvSpPr>
          <p:nvPr/>
        </p:nvSpPr>
        <p:spPr bwMode="auto">
          <a:xfrm>
            <a:off x="3505200" y="5486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48" name="Line 52"/>
          <p:cNvSpPr>
            <a:spLocks noChangeShapeType="1"/>
          </p:cNvSpPr>
          <p:nvPr/>
        </p:nvSpPr>
        <p:spPr bwMode="auto">
          <a:xfrm>
            <a:off x="2895600" y="4419600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49" name="Rectangle 53"/>
          <p:cNvSpPr>
            <a:spLocks noChangeArrowheads="1"/>
          </p:cNvSpPr>
          <p:nvPr/>
        </p:nvSpPr>
        <p:spPr bwMode="auto">
          <a:xfrm>
            <a:off x="1296988" y="4268788"/>
            <a:ext cx="1395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J. </a:t>
            </a:r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Section Line</a:t>
            </a:r>
          </a:p>
        </p:txBody>
      </p:sp>
      <p:sp>
        <p:nvSpPr>
          <p:cNvPr id="285750" name="Line 54"/>
          <p:cNvSpPr>
            <a:spLocks noChangeShapeType="1"/>
          </p:cNvSpPr>
          <p:nvPr/>
        </p:nvSpPr>
        <p:spPr bwMode="auto">
          <a:xfrm>
            <a:off x="2590800" y="44196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51" name="Rectangle 55"/>
          <p:cNvSpPr>
            <a:spLocks noChangeArrowheads="1"/>
          </p:cNvSpPr>
          <p:nvPr/>
        </p:nvSpPr>
        <p:spPr bwMode="auto">
          <a:xfrm>
            <a:off x="900113" y="6388100"/>
            <a:ext cx="14954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K. </a:t>
            </a:r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Buttock Line</a:t>
            </a:r>
          </a:p>
        </p:txBody>
      </p:sp>
      <p:sp>
        <p:nvSpPr>
          <p:cNvPr id="285752" name="Line 56"/>
          <p:cNvSpPr>
            <a:spLocks noChangeShapeType="1"/>
          </p:cNvSpPr>
          <p:nvPr/>
        </p:nvSpPr>
        <p:spPr bwMode="auto">
          <a:xfrm flipV="1">
            <a:off x="2362200" y="579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53" name="Rectangle 57"/>
          <p:cNvSpPr>
            <a:spLocks noChangeArrowheads="1"/>
          </p:cNvSpPr>
          <p:nvPr/>
        </p:nvSpPr>
        <p:spPr bwMode="auto">
          <a:xfrm>
            <a:off x="763588" y="6021388"/>
            <a:ext cx="12112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L. </a:t>
            </a:r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Waterline</a:t>
            </a:r>
          </a:p>
        </p:txBody>
      </p:sp>
      <p:sp>
        <p:nvSpPr>
          <p:cNvPr id="285754" name="Line 58"/>
          <p:cNvSpPr>
            <a:spLocks noChangeShapeType="1"/>
          </p:cNvSpPr>
          <p:nvPr/>
        </p:nvSpPr>
        <p:spPr bwMode="auto">
          <a:xfrm flipV="1">
            <a:off x="1905000" y="56388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55" name="Line 59"/>
          <p:cNvSpPr>
            <a:spLocks noChangeShapeType="1"/>
          </p:cNvSpPr>
          <p:nvPr/>
        </p:nvSpPr>
        <p:spPr bwMode="auto">
          <a:xfrm>
            <a:off x="2743200" y="51054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56" name="Line 60"/>
          <p:cNvSpPr>
            <a:spLocks noChangeShapeType="1"/>
          </p:cNvSpPr>
          <p:nvPr/>
        </p:nvSpPr>
        <p:spPr bwMode="auto">
          <a:xfrm>
            <a:off x="5943600" y="2971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57" name="Line 61"/>
          <p:cNvSpPr>
            <a:spLocks noChangeShapeType="1"/>
          </p:cNvSpPr>
          <p:nvPr/>
        </p:nvSpPr>
        <p:spPr bwMode="auto">
          <a:xfrm>
            <a:off x="4114800" y="41148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58" name="Line 62"/>
          <p:cNvSpPr>
            <a:spLocks noChangeShapeType="1"/>
          </p:cNvSpPr>
          <p:nvPr/>
        </p:nvSpPr>
        <p:spPr bwMode="auto">
          <a:xfrm flipH="1">
            <a:off x="2438400" y="4114800"/>
            <a:ext cx="3733800" cy="23622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59" name="Line 63"/>
          <p:cNvSpPr>
            <a:spLocks noChangeShapeType="1"/>
          </p:cNvSpPr>
          <p:nvPr/>
        </p:nvSpPr>
        <p:spPr bwMode="auto">
          <a:xfrm flipH="1">
            <a:off x="2514600" y="3048000"/>
            <a:ext cx="3733800" cy="2438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60" name="Rectangle 64"/>
          <p:cNvSpPr>
            <a:spLocks noChangeArrowheads="1"/>
          </p:cNvSpPr>
          <p:nvPr/>
        </p:nvSpPr>
        <p:spPr bwMode="auto">
          <a:xfrm>
            <a:off x="6783388" y="4344988"/>
            <a:ext cx="2393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M. Horizontal ref plane for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vertical measurements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Baseline</a:t>
            </a:r>
          </a:p>
        </p:txBody>
      </p:sp>
      <p:sp>
        <p:nvSpPr>
          <p:cNvPr id="285761" name="Line 65"/>
          <p:cNvSpPr>
            <a:spLocks noChangeShapeType="1"/>
          </p:cNvSpPr>
          <p:nvPr/>
        </p:nvSpPr>
        <p:spPr bwMode="auto">
          <a:xfrm flipH="1" flipV="1">
            <a:off x="6019800" y="42672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62" name="Rectangle 66"/>
          <p:cNvSpPr>
            <a:spLocks noChangeArrowheads="1"/>
          </p:cNvSpPr>
          <p:nvPr/>
        </p:nvSpPr>
        <p:spPr bwMode="auto">
          <a:xfrm>
            <a:off x="6757988" y="3354388"/>
            <a:ext cx="23844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N. Forward ref plane for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longitudinal measurements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Forward Perpendicular</a:t>
            </a:r>
          </a:p>
        </p:txBody>
      </p:sp>
      <p:sp>
        <p:nvSpPr>
          <p:cNvPr id="285763" name="Line 67"/>
          <p:cNvSpPr>
            <a:spLocks noChangeShapeType="1"/>
          </p:cNvSpPr>
          <p:nvPr/>
        </p:nvSpPr>
        <p:spPr bwMode="auto">
          <a:xfrm flipH="1" flipV="1">
            <a:off x="5943600" y="3581400"/>
            <a:ext cx="914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64" name="Rectangle 68"/>
          <p:cNvSpPr>
            <a:spLocks noChangeArrowheads="1"/>
          </p:cNvSpPr>
          <p:nvPr/>
        </p:nvSpPr>
        <p:spPr bwMode="auto">
          <a:xfrm>
            <a:off x="52388" y="4433888"/>
            <a:ext cx="23844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O. Aft ref plane for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longitudinal measurements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Aft Perpendicular</a:t>
            </a:r>
          </a:p>
        </p:txBody>
      </p:sp>
      <p:sp>
        <p:nvSpPr>
          <p:cNvPr id="285765" name="Line 69"/>
          <p:cNvSpPr>
            <a:spLocks noChangeShapeType="1"/>
          </p:cNvSpPr>
          <p:nvPr/>
        </p:nvSpPr>
        <p:spPr bwMode="auto">
          <a:xfrm>
            <a:off x="1676400" y="4953000"/>
            <a:ext cx="1066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66" name="Rectangle 70"/>
          <p:cNvSpPr>
            <a:spLocks noChangeArrowheads="1"/>
          </p:cNvSpPr>
          <p:nvPr/>
        </p:nvSpPr>
        <p:spPr bwMode="auto">
          <a:xfrm>
            <a:off x="2033588" y="1830388"/>
            <a:ext cx="23844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P. Middle ref plane for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longitudinal measurements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Amidships</a:t>
            </a:r>
          </a:p>
        </p:txBody>
      </p:sp>
      <p:sp>
        <p:nvSpPr>
          <p:cNvPr id="285767" name="Line 71"/>
          <p:cNvSpPr>
            <a:spLocks noChangeShapeType="1"/>
          </p:cNvSpPr>
          <p:nvPr/>
        </p:nvSpPr>
        <p:spPr bwMode="auto">
          <a:xfrm>
            <a:off x="3505200" y="2362200"/>
            <a:ext cx="5334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68" name="Rectangle 72"/>
          <p:cNvSpPr>
            <a:spLocks noChangeArrowheads="1"/>
          </p:cNvSpPr>
          <p:nvPr/>
        </p:nvSpPr>
        <p:spPr bwMode="auto">
          <a:xfrm>
            <a:off x="534988" y="3290888"/>
            <a:ext cx="2540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Q. Longitudinal ref plane for</a:t>
            </a:r>
          </a:p>
          <a:p>
            <a:pPr eaLnBrk="0" hangingPunct="0"/>
            <a:r>
              <a:rPr lang="en-US" sz="1600">
                <a:latin typeface="Times New Roman" pitchFamily="18" charset="0"/>
              </a:rPr>
              <a:t> transverse measurements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Centerline</a:t>
            </a:r>
          </a:p>
        </p:txBody>
      </p:sp>
      <p:sp>
        <p:nvSpPr>
          <p:cNvPr id="285769" name="Line 73"/>
          <p:cNvSpPr>
            <a:spLocks noChangeShapeType="1"/>
          </p:cNvSpPr>
          <p:nvPr/>
        </p:nvSpPr>
        <p:spPr bwMode="auto">
          <a:xfrm>
            <a:off x="2209800" y="3810000"/>
            <a:ext cx="1371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70" name="Rectangle 74"/>
          <p:cNvSpPr>
            <a:spLocks noChangeArrowheads="1"/>
          </p:cNvSpPr>
          <p:nvPr/>
        </p:nvSpPr>
        <p:spPr bwMode="auto">
          <a:xfrm>
            <a:off x="5030788" y="1068388"/>
            <a:ext cx="3265318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dirty="0">
                <a:latin typeface="Times New Roman" pitchFamily="18" charset="0"/>
              </a:rPr>
              <a:t>R. Distance between “N.” &amp; “O.”</a:t>
            </a:r>
          </a:p>
          <a:p>
            <a:pPr eaLnBrk="0" hangingPunct="0"/>
            <a:r>
              <a:rPr lang="en-US" sz="1600" u="sng" dirty="0" smtClean="0">
                <a:solidFill>
                  <a:srgbClr val="FF0066"/>
                </a:solidFill>
                <a:latin typeface="Times New Roman" pitchFamily="18" charset="0"/>
              </a:rPr>
              <a:t>LBP=Length </a:t>
            </a:r>
            <a:r>
              <a:rPr lang="en-US" sz="1600" u="sng" dirty="0">
                <a:solidFill>
                  <a:srgbClr val="FF0066"/>
                </a:solidFill>
                <a:latin typeface="Times New Roman" pitchFamily="18" charset="0"/>
              </a:rPr>
              <a:t>between Perpendiculars</a:t>
            </a:r>
          </a:p>
        </p:txBody>
      </p:sp>
      <p:sp>
        <p:nvSpPr>
          <p:cNvPr id="285771" name="Rectangle 75"/>
          <p:cNvSpPr>
            <a:spLocks noChangeArrowheads="1"/>
          </p:cNvSpPr>
          <p:nvPr/>
        </p:nvSpPr>
        <p:spPr bwMode="auto">
          <a:xfrm>
            <a:off x="381000" y="2590800"/>
            <a:ext cx="18161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S. Width of the ship</a:t>
            </a:r>
          </a:p>
          <a:p>
            <a:pPr eaLnBrk="0" hangingPunct="0"/>
            <a:r>
              <a:rPr lang="en-US" sz="1600" u="sng">
                <a:solidFill>
                  <a:srgbClr val="FF0066"/>
                </a:solidFill>
                <a:latin typeface="Times New Roman" pitchFamily="18" charset="0"/>
              </a:rPr>
              <a:t>Beam</a:t>
            </a:r>
          </a:p>
        </p:txBody>
      </p:sp>
      <p:sp>
        <p:nvSpPr>
          <p:cNvPr id="285772" name="Line 76"/>
          <p:cNvSpPr>
            <a:spLocks noChangeShapeType="1"/>
          </p:cNvSpPr>
          <p:nvPr/>
        </p:nvSpPr>
        <p:spPr bwMode="auto">
          <a:xfrm>
            <a:off x="1371600" y="2895600"/>
            <a:ext cx="2514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73" name="Line 77"/>
          <p:cNvSpPr>
            <a:spLocks noChangeShapeType="1"/>
          </p:cNvSpPr>
          <p:nvPr/>
        </p:nvSpPr>
        <p:spPr bwMode="auto">
          <a:xfrm>
            <a:off x="3733800" y="3962400"/>
            <a:ext cx="76200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2.6 Centroids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848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Centroid</a:t>
            </a:r>
          </a:p>
          <a:p>
            <a:pPr>
              <a:lnSpc>
                <a:spcPct val="130000"/>
              </a:lnSpc>
            </a:pPr>
            <a:r>
              <a:rPr lang="en-US"/>
              <a:t>   </a:t>
            </a:r>
            <a:r>
              <a:rPr lang="en-US">
                <a:solidFill>
                  <a:srgbClr val="FF0066"/>
                </a:solidFill>
              </a:rPr>
              <a:t>- Area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rgbClr val="FF0066"/>
                </a:solidFill>
              </a:rPr>
              <a:t>   - Mass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rgbClr val="FF0066"/>
                </a:solidFill>
              </a:rPr>
              <a:t>   - Volume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rgbClr val="FF0066"/>
                </a:solidFill>
              </a:rPr>
              <a:t>   - Force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rgbClr val="FF0066"/>
                </a:solidFill>
              </a:rPr>
              <a:t>   - Buoyancy(LCB or TCB)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rgbClr val="FF0066"/>
                </a:solidFill>
              </a:rPr>
              <a:t>   - Floatation(LCF or TCF)</a:t>
            </a:r>
          </a:p>
          <a:p>
            <a:pPr>
              <a:lnSpc>
                <a:spcPct val="130000"/>
              </a:lnSpc>
            </a:pPr>
            <a:r>
              <a:rPr lang="en-US"/>
              <a:t>Apply the </a:t>
            </a:r>
            <a:r>
              <a:rPr lang="en-US" b="1">
                <a:solidFill>
                  <a:schemeClr val="accent2"/>
                </a:solidFill>
              </a:rPr>
              <a:t>Weighed Average</a:t>
            </a:r>
            <a:r>
              <a:rPr lang="en-US"/>
              <a:t> Scheme or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 </a:t>
            </a:r>
            <a:r>
              <a:rPr lang="en-US" b="1">
                <a:solidFill>
                  <a:schemeClr val="accent2"/>
                </a:solidFill>
              </a:rPr>
              <a:t>Moment 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0" y="1600200"/>
            <a:ext cx="9677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600" b="1" u="sng"/>
              <a:t>Centroid</a:t>
            </a:r>
            <a:r>
              <a:rPr lang="en-US" sz="2600" b="1"/>
              <a:t> – The geometric center of a body.</a:t>
            </a:r>
          </a:p>
          <a:p>
            <a:pPr eaLnBrk="0" hangingPunct="0">
              <a:buFontTx/>
              <a:buChar char="•"/>
            </a:pPr>
            <a:endParaRPr lang="en-US" sz="2600" b="1"/>
          </a:p>
          <a:p>
            <a:pPr eaLnBrk="0" hangingPunct="0"/>
            <a:r>
              <a:rPr lang="en-US" sz="2600" b="1" u="sng"/>
              <a:t>Center of Mass</a:t>
            </a:r>
            <a:r>
              <a:rPr lang="en-US" sz="2600" b="1"/>
              <a:t> - A “single point” location of the mass.</a:t>
            </a:r>
          </a:p>
          <a:p>
            <a:pPr eaLnBrk="0" hangingPunct="0">
              <a:buFontTx/>
              <a:buChar char="•"/>
            </a:pPr>
            <a:endParaRPr lang="en-US" sz="2600" b="1"/>
          </a:p>
          <a:p>
            <a:pPr lvl="1" eaLnBrk="0" hangingPunct="0"/>
            <a:r>
              <a:rPr lang="en-US" sz="2600" b="1"/>
              <a:t>… Better known as the Center of Gravity (CG).</a:t>
            </a:r>
          </a:p>
          <a:p>
            <a:pPr eaLnBrk="0" hangingPunct="0">
              <a:buFontTx/>
              <a:buChar char="–"/>
            </a:pPr>
            <a:endParaRPr lang="en-US" sz="2600" b="1"/>
          </a:p>
          <a:p>
            <a:pPr eaLnBrk="0" hangingPunct="0"/>
            <a:r>
              <a:rPr lang="en-US" sz="2600"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2600" b="1">
                <a:solidFill>
                  <a:schemeClr val="accent2"/>
                </a:solidFill>
              </a:rPr>
              <a:t>CG and Centroids are only in the same place for </a:t>
            </a:r>
            <a:r>
              <a:rPr lang="en-US" sz="2600" b="1" u="sng">
                <a:solidFill>
                  <a:schemeClr val="accent2"/>
                </a:solidFill>
              </a:rPr>
              <a:t>uniform</a:t>
            </a:r>
            <a:r>
              <a:rPr lang="en-US" sz="2600" b="1">
                <a:solidFill>
                  <a:schemeClr val="accent2"/>
                </a:solidFill>
              </a:rPr>
              <a:t> (homogenous) mass!</a:t>
            </a:r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1">
                <a:latin typeface="Arial Unicode MS" pitchFamily="34" charset="-128"/>
              </a:rPr>
              <a:t>Centroids</a:t>
            </a:r>
            <a:endParaRPr lang="en-US" sz="4400">
              <a:solidFill>
                <a:schemeClr val="tx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1">
                <a:latin typeface="Arial Unicode MS" pitchFamily="34" charset="-128"/>
              </a:rPr>
              <a:t>Centroids</a:t>
            </a:r>
            <a:endParaRPr lang="en-US" sz="4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309251" name="Object 3"/>
          <p:cNvGraphicFramePr>
            <a:graphicFrameLocks noChangeAspect="1"/>
          </p:cNvGraphicFramePr>
          <p:nvPr/>
        </p:nvGraphicFramePr>
        <p:xfrm>
          <a:off x="228600" y="2514600"/>
          <a:ext cx="3810000" cy="3011488"/>
        </p:xfrm>
        <a:graphic>
          <a:graphicData uri="http://schemas.openxmlformats.org/presentationml/2006/ole">
            <p:oleObj spid="_x0000_s309251" name="Drawing" r:id="rId3" imgW="3133800" imgH="2476440" progId="">
              <p:embed/>
            </p:oleObj>
          </a:graphicData>
        </a:graphic>
      </p:graphicFrame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0" y="1524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 b="1"/>
              <a:t>  Centroids and Center of Mass can be found by 	using a weighted average.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4419600" y="3200400"/>
            <a:ext cx="43434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5181600" y="3276600"/>
          <a:ext cx="2679700" cy="1387475"/>
        </p:xfrm>
        <a:graphic>
          <a:graphicData uri="http://schemas.openxmlformats.org/presentationml/2006/ole">
            <p:oleObj spid="_x0000_s309254" name="Equation" r:id="rId4" imgW="1079280" imgH="558720" progId="Equation.3">
              <p:embed/>
            </p:oleObj>
          </a:graphicData>
        </a:graphic>
      </p:graphicFrame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2133600" y="5562600"/>
            <a:ext cx="6154738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2362200" y="5708650"/>
          <a:ext cx="5738813" cy="844550"/>
        </p:xfrm>
        <a:graphic>
          <a:graphicData uri="http://schemas.openxmlformats.org/presentationml/2006/ole">
            <p:oleObj spid="_x0000_s309256" name="Equation" r:id="rId5" imgW="179064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2590800" y="0"/>
            <a:ext cx="336391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1"/>
              <a:t>Centroid of Area</a:t>
            </a:r>
            <a:endParaRPr lang="en-US" sz="3200" i="1"/>
          </a:p>
        </p:txBody>
      </p:sp>
      <p:graphicFrame>
        <p:nvGraphicFramePr>
          <p:cNvPr id="310275" name="Object 3"/>
          <p:cNvGraphicFramePr>
            <a:graphicFrameLocks noChangeAspect="1"/>
          </p:cNvGraphicFramePr>
          <p:nvPr/>
        </p:nvGraphicFramePr>
        <p:xfrm>
          <a:off x="762000" y="3505200"/>
          <a:ext cx="3733800" cy="1644650"/>
        </p:xfrm>
        <a:graphic>
          <a:graphicData uri="http://schemas.openxmlformats.org/presentationml/2006/ole">
            <p:oleObj spid="_x0000_s310275" name="Equation" r:id="rId3" imgW="1498320" imgH="660240" progId="Equation.3">
              <p:embed/>
            </p:oleObj>
          </a:graphicData>
        </a:graphic>
      </p:graphicFrame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4800600" y="3581400"/>
          <a:ext cx="3505200" cy="1519238"/>
        </p:xfrm>
        <a:graphic>
          <a:graphicData uri="http://schemas.openxmlformats.org/presentationml/2006/ole">
            <p:oleObj spid="_x0000_s310276" name="Equation" r:id="rId4" imgW="1523880" imgH="660240" progId="Equation.3">
              <p:embed/>
            </p:oleObj>
          </a:graphicData>
        </a:graphic>
      </p:graphicFrame>
      <p:sp>
        <p:nvSpPr>
          <p:cNvPr id="310277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10281" name="Group 9"/>
          <p:cNvGrpSpPr>
            <a:grpSpLocks/>
          </p:cNvGrpSpPr>
          <p:nvPr/>
        </p:nvGrpSpPr>
        <p:grpSpPr bwMode="auto">
          <a:xfrm>
            <a:off x="365125" y="990600"/>
            <a:ext cx="8113713" cy="2643188"/>
            <a:chOff x="230" y="624"/>
            <a:chExt cx="5111" cy="1665"/>
          </a:xfrm>
        </p:grpSpPr>
        <p:sp>
          <p:nvSpPr>
            <p:cNvPr id="310282" name="Rectangle 10"/>
            <p:cNvSpPr>
              <a:spLocks noChangeArrowheads="1"/>
            </p:cNvSpPr>
            <p:nvPr/>
          </p:nvSpPr>
          <p:spPr bwMode="auto">
            <a:xfrm>
              <a:off x="1104" y="912"/>
              <a:ext cx="62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310283" name="Rectangle 11"/>
            <p:cNvSpPr>
              <a:spLocks noChangeArrowheads="1"/>
            </p:cNvSpPr>
            <p:nvPr/>
          </p:nvSpPr>
          <p:spPr bwMode="auto">
            <a:xfrm>
              <a:off x="1728" y="912"/>
              <a:ext cx="1344" cy="62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10284" name="Rectangle 12"/>
            <p:cNvSpPr>
              <a:spLocks noChangeArrowheads="1"/>
            </p:cNvSpPr>
            <p:nvPr/>
          </p:nvSpPr>
          <p:spPr bwMode="auto">
            <a:xfrm>
              <a:off x="3072" y="816"/>
              <a:ext cx="1536" cy="81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/>
          </p:nvSpPr>
          <p:spPr bwMode="auto">
            <a:xfrm flipH="1">
              <a:off x="480" y="672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86" name="Line 14"/>
            <p:cNvSpPr>
              <a:spLocks noChangeShapeType="1"/>
            </p:cNvSpPr>
            <p:nvPr/>
          </p:nvSpPr>
          <p:spPr bwMode="auto">
            <a:xfrm>
              <a:off x="480" y="2160"/>
              <a:ext cx="4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87" name="Line 15"/>
            <p:cNvSpPr>
              <a:spLocks noChangeShapeType="1"/>
            </p:cNvSpPr>
            <p:nvPr/>
          </p:nvSpPr>
          <p:spPr bwMode="auto">
            <a:xfrm flipV="1">
              <a:off x="134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88" name="Line 16"/>
            <p:cNvSpPr>
              <a:spLocks noChangeShapeType="1"/>
            </p:cNvSpPr>
            <p:nvPr/>
          </p:nvSpPr>
          <p:spPr bwMode="auto">
            <a:xfrm flipV="1">
              <a:off x="2304" y="129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89" name="Line 17"/>
            <p:cNvSpPr>
              <a:spLocks noChangeShapeType="1"/>
            </p:cNvSpPr>
            <p:nvPr/>
          </p:nvSpPr>
          <p:spPr bwMode="auto">
            <a:xfrm flipV="1">
              <a:off x="3792" y="124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90" name="Line 18"/>
            <p:cNvSpPr>
              <a:spLocks noChangeShapeType="1"/>
            </p:cNvSpPr>
            <p:nvPr/>
          </p:nvSpPr>
          <p:spPr bwMode="auto">
            <a:xfrm>
              <a:off x="480" y="15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91" name="Line 19"/>
            <p:cNvSpPr>
              <a:spLocks noChangeShapeType="1"/>
            </p:cNvSpPr>
            <p:nvPr/>
          </p:nvSpPr>
          <p:spPr bwMode="auto">
            <a:xfrm>
              <a:off x="480" y="1344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92" name="Line 20"/>
            <p:cNvSpPr>
              <a:spLocks noChangeShapeType="1"/>
            </p:cNvSpPr>
            <p:nvPr/>
          </p:nvSpPr>
          <p:spPr bwMode="auto">
            <a:xfrm>
              <a:off x="480" y="1776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93" name="Text Box 21"/>
            <p:cNvSpPr txBox="1">
              <a:spLocks noChangeArrowheads="1"/>
            </p:cNvSpPr>
            <p:nvPr/>
          </p:nvSpPr>
          <p:spPr bwMode="auto">
            <a:xfrm>
              <a:off x="1200" y="1824"/>
              <a:ext cx="288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y1</a:t>
              </a:r>
            </a:p>
          </p:txBody>
        </p:sp>
        <p:sp>
          <p:nvSpPr>
            <p:cNvPr id="310294" name="Text Box 22"/>
            <p:cNvSpPr txBox="1">
              <a:spLocks noChangeArrowheads="1"/>
            </p:cNvSpPr>
            <p:nvPr/>
          </p:nvSpPr>
          <p:spPr bwMode="auto">
            <a:xfrm>
              <a:off x="2112" y="1824"/>
              <a:ext cx="288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y2</a:t>
              </a:r>
            </a:p>
          </p:txBody>
        </p:sp>
        <p:sp>
          <p:nvSpPr>
            <p:cNvPr id="310295" name="Text Box 23"/>
            <p:cNvSpPr txBox="1">
              <a:spLocks noChangeArrowheads="1"/>
            </p:cNvSpPr>
            <p:nvPr/>
          </p:nvSpPr>
          <p:spPr bwMode="auto">
            <a:xfrm>
              <a:off x="3648" y="1392"/>
              <a:ext cx="288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y3</a:t>
              </a:r>
            </a:p>
          </p:txBody>
        </p:sp>
        <p:sp>
          <p:nvSpPr>
            <p:cNvPr id="310296" name="Text Box 24"/>
            <p:cNvSpPr txBox="1">
              <a:spLocks noChangeArrowheads="1"/>
            </p:cNvSpPr>
            <p:nvPr/>
          </p:nvSpPr>
          <p:spPr bwMode="auto">
            <a:xfrm>
              <a:off x="624" y="1440"/>
              <a:ext cx="288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x1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/>
          </p:nvSpPr>
          <p:spPr bwMode="auto">
            <a:xfrm>
              <a:off x="1824" y="1248"/>
              <a:ext cx="288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x2</a:t>
              </a:r>
            </a:p>
          </p:txBody>
        </p:sp>
        <p:sp>
          <p:nvSpPr>
            <p:cNvPr id="310298" name="Text Box 26"/>
            <p:cNvSpPr txBox="1">
              <a:spLocks noChangeArrowheads="1"/>
            </p:cNvSpPr>
            <p:nvPr/>
          </p:nvSpPr>
          <p:spPr bwMode="auto">
            <a:xfrm>
              <a:off x="2784" y="1680"/>
              <a:ext cx="288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x3</a:t>
              </a:r>
            </a:p>
          </p:txBody>
        </p:sp>
        <p:sp>
          <p:nvSpPr>
            <p:cNvPr id="310299" name="Line 27"/>
            <p:cNvSpPr>
              <a:spLocks noChangeShapeType="1"/>
            </p:cNvSpPr>
            <p:nvPr/>
          </p:nvSpPr>
          <p:spPr bwMode="auto">
            <a:xfrm flipV="1">
              <a:off x="2448" y="1248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300" name="Line 28"/>
            <p:cNvSpPr>
              <a:spLocks noChangeShapeType="1"/>
            </p:cNvSpPr>
            <p:nvPr/>
          </p:nvSpPr>
          <p:spPr bwMode="auto">
            <a:xfrm>
              <a:off x="480" y="1248"/>
              <a:ext cx="19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0301" name="Object 29"/>
            <p:cNvGraphicFramePr>
              <a:graphicFrameLocks noChangeAspect="1"/>
            </p:cNvGraphicFramePr>
            <p:nvPr/>
          </p:nvGraphicFramePr>
          <p:xfrm>
            <a:off x="672" y="1008"/>
            <a:ext cx="247" cy="292"/>
          </p:xfrm>
          <a:graphic>
            <a:graphicData uri="http://schemas.openxmlformats.org/presentationml/2006/ole">
              <p:oleObj spid="_x0000_s310301" name="Equation" r:id="rId5" imgW="139680" imgH="164880" progId="Equation.3">
                <p:embed/>
              </p:oleObj>
            </a:graphicData>
          </a:graphic>
        </p:graphicFrame>
        <p:graphicFrame>
          <p:nvGraphicFramePr>
            <p:cNvPr id="310302" name="Object 30"/>
            <p:cNvGraphicFramePr>
              <a:graphicFrameLocks noChangeAspect="1"/>
            </p:cNvGraphicFramePr>
            <p:nvPr/>
          </p:nvGraphicFramePr>
          <p:xfrm>
            <a:off x="2352" y="1466"/>
            <a:ext cx="247" cy="337"/>
          </p:xfrm>
          <a:graphic>
            <a:graphicData uri="http://schemas.openxmlformats.org/presentationml/2006/ole">
              <p:oleObj spid="_x0000_s310302" name="Equation" r:id="rId6" imgW="139680" imgH="190440" progId="Equation.3">
                <p:embed/>
              </p:oleObj>
            </a:graphicData>
          </a:graphic>
        </p:graphicFrame>
        <p:sp>
          <p:nvSpPr>
            <p:cNvPr id="310303" name="Text Box 31"/>
            <p:cNvSpPr txBox="1">
              <a:spLocks noChangeArrowheads="1"/>
            </p:cNvSpPr>
            <p:nvPr/>
          </p:nvSpPr>
          <p:spPr bwMode="auto">
            <a:xfrm>
              <a:off x="5126" y="1962"/>
              <a:ext cx="2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10304" name="Text Box 32"/>
            <p:cNvSpPr txBox="1">
              <a:spLocks noChangeArrowheads="1"/>
            </p:cNvSpPr>
            <p:nvPr/>
          </p:nvSpPr>
          <p:spPr bwMode="auto">
            <a:xfrm>
              <a:off x="230" y="624"/>
              <a:ext cx="2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10305" name="Text Box 33"/>
            <p:cNvSpPr txBox="1">
              <a:spLocks noChangeArrowheads="1"/>
            </p:cNvSpPr>
            <p:nvPr/>
          </p:nvSpPr>
          <p:spPr bwMode="auto">
            <a:xfrm>
              <a:off x="1382" y="890"/>
              <a:ext cx="1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310306" name="Object 34"/>
            <p:cNvGraphicFramePr>
              <a:graphicFrameLocks noChangeAspect="1"/>
            </p:cNvGraphicFramePr>
            <p:nvPr/>
          </p:nvGraphicFramePr>
          <p:xfrm>
            <a:off x="1296" y="864"/>
            <a:ext cx="238" cy="336"/>
          </p:xfrm>
          <a:graphic>
            <a:graphicData uri="http://schemas.openxmlformats.org/presentationml/2006/ole">
              <p:oleObj spid="_x0000_s310306" name="Equation" r:id="rId7" imgW="152280" imgH="215640" progId="Equation.3">
                <p:embed/>
              </p:oleObj>
            </a:graphicData>
          </a:graphic>
        </p:graphicFrame>
        <p:graphicFrame>
          <p:nvGraphicFramePr>
            <p:cNvPr id="310307" name="Object 35"/>
            <p:cNvGraphicFramePr>
              <a:graphicFrameLocks noChangeAspect="1"/>
            </p:cNvGraphicFramePr>
            <p:nvPr/>
          </p:nvGraphicFramePr>
          <p:xfrm>
            <a:off x="2572" y="912"/>
            <a:ext cx="278" cy="336"/>
          </p:xfrm>
          <a:graphic>
            <a:graphicData uri="http://schemas.openxmlformats.org/presentationml/2006/ole">
              <p:oleObj spid="_x0000_s310307" name="Equation" r:id="rId8" imgW="177480" imgH="215640" progId="Equation.3">
                <p:embed/>
              </p:oleObj>
            </a:graphicData>
          </a:graphic>
        </p:graphicFrame>
        <p:graphicFrame>
          <p:nvGraphicFramePr>
            <p:cNvPr id="310308" name="Object 36"/>
            <p:cNvGraphicFramePr>
              <a:graphicFrameLocks noChangeAspect="1"/>
            </p:cNvGraphicFramePr>
            <p:nvPr/>
          </p:nvGraphicFramePr>
          <p:xfrm>
            <a:off x="4070" y="903"/>
            <a:ext cx="258" cy="355"/>
          </p:xfrm>
          <a:graphic>
            <a:graphicData uri="http://schemas.openxmlformats.org/presentationml/2006/ole">
              <p:oleObj spid="_x0000_s310308" name="Equation" r:id="rId9" imgW="164880" imgH="228600" progId="Equation.3">
                <p:embed/>
              </p:oleObj>
            </a:graphicData>
          </a:graphic>
        </p:graphicFrame>
        <p:sp>
          <p:nvSpPr>
            <p:cNvPr id="310309" name="Oval 37"/>
            <p:cNvSpPr>
              <a:spLocks noChangeArrowheads="1"/>
            </p:cNvSpPr>
            <p:nvPr/>
          </p:nvSpPr>
          <p:spPr bwMode="auto">
            <a:xfrm>
              <a:off x="2400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1584325" y="568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graphicFrame>
        <p:nvGraphicFramePr>
          <p:cNvPr id="310311" name="Object 39"/>
          <p:cNvGraphicFramePr>
            <a:graphicFrameLocks noChangeAspect="1"/>
          </p:cNvGraphicFramePr>
          <p:nvPr/>
        </p:nvGraphicFramePr>
        <p:xfrm>
          <a:off x="600075" y="5181600"/>
          <a:ext cx="5126038" cy="1511300"/>
        </p:xfrm>
        <a:graphic>
          <a:graphicData uri="http://schemas.openxmlformats.org/presentationml/2006/ole">
            <p:oleObj spid="_x0000_s310311" name="Equation" r:id="rId10" imgW="3111480" imgH="914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2333625" y="96838"/>
            <a:ext cx="51466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1"/>
              <a:t>Centroid of Area Example</a:t>
            </a:r>
            <a:endParaRPr lang="en-US" sz="3200" i="1"/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1752600" y="1828800"/>
            <a:ext cx="990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2743200" y="1828800"/>
            <a:ext cx="1981200" cy="1143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724400" y="1219200"/>
            <a:ext cx="24384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1302" name="Line 6"/>
          <p:cNvSpPr>
            <a:spLocks noChangeShapeType="1"/>
          </p:cNvSpPr>
          <p:nvPr/>
        </p:nvSpPr>
        <p:spPr bwMode="auto">
          <a:xfrm flipH="1">
            <a:off x="762000" y="14478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3" name="Line 7"/>
          <p:cNvSpPr>
            <a:spLocks noChangeShapeType="1"/>
          </p:cNvSpPr>
          <p:nvPr/>
        </p:nvSpPr>
        <p:spPr bwMode="auto">
          <a:xfrm>
            <a:off x="762000" y="381000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1905000" y="18288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3ft</a:t>
            </a:r>
            <a:r>
              <a:rPr lang="en-US">
                <a:cs typeface="Times New Roman" pitchFamily="18" charset="0"/>
              </a:rPr>
              <a:t>²</a:t>
            </a:r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6096000" y="1143000"/>
            <a:ext cx="614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8ft²</a:t>
            </a: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05238" y="1752600"/>
            <a:ext cx="614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5ft</a:t>
            </a:r>
            <a:r>
              <a:rPr lang="en-US">
                <a:cs typeface="Times New Roman" pitchFamily="18" charset="0"/>
              </a:rPr>
              <a:t>²</a:t>
            </a:r>
            <a:endParaRPr lang="en-US"/>
          </a:p>
        </p:txBody>
      </p:sp>
      <p:sp>
        <p:nvSpPr>
          <p:cNvPr id="311307" name="Line 11"/>
          <p:cNvSpPr>
            <a:spLocks noChangeShapeType="1"/>
          </p:cNvSpPr>
          <p:nvPr/>
        </p:nvSpPr>
        <p:spPr bwMode="auto">
          <a:xfrm flipV="1">
            <a:off x="2209800" y="2438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8" name="Line 12"/>
          <p:cNvSpPr>
            <a:spLocks noChangeShapeType="1"/>
          </p:cNvSpPr>
          <p:nvPr/>
        </p:nvSpPr>
        <p:spPr bwMode="auto">
          <a:xfrm flipV="1">
            <a:off x="3657600" y="2438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 flipV="1">
            <a:off x="5943600" y="1828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10" name="Line 14"/>
          <p:cNvSpPr>
            <a:spLocks noChangeShapeType="1"/>
          </p:cNvSpPr>
          <p:nvPr/>
        </p:nvSpPr>
        <p:spPr bwMode="auto">
          <a:xfrm>
            <a:off x="7620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11" name="Line 15"/>
          <p:cNvSpPr>
            <a:spLocks noChangeShapeType="1"/>
          </p:cNvSpPr>
          <p:nvPr/>
        </p:nvSpPr>
        <p:spPr bwMode="auto">
          <a:xfrm>
            <a:off x="762000" y="2667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12" name="Line 16"/>
          <p:cNvSpPr>
            <a:spLocks noChangeShapeType="1"/>
          </p:cNvSpPr>
          <p:nvPr/>
        </p:nvSpPr>
        <p:spPr bwMode="auto">
          <a:xfrm>
            <a:off x="762000" y="32004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1981200" y="3276600"/>
            <a:ext cx="304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3505200" y="3276600"/>
            <a:ext cx="304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11315" name="Text Box 19"/>
          <p:cNvSpPr txBox="1">
            <a:spLocks noChangeArrowheads="1"/>
          </p:cNvSpPr>
          <p:nvPr/>
        </p:nvSpPr>
        <p:spPr bwMode="auto">
          <a:xfrm>
            <a:off x="5791200" y="2590800"/>
            <a:ext cx="304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990600" y="2667000"/>
            <a:ext cx="304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2895600" y="2362200"/>
            <a:ext cx="304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/>
        </p:nvSpPr>
        <p:spPr bwMode="auto">
          <a:xfrm>
            <a:off x="4419600" y="3048000"/>
            <a:ext cx="304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7</a:t>
            </a:r>
          </a:p>
        </p:txBody>
      </p:sp>
      <p:graphicFrame>
        <p:nvGraphicFramePr>
          <p:cNvPr id="311319" name="Object 23"/>
          <p:cNvGraphicFramePr>
            <a:graphicFrameLocks noChangeAspect="1"/>
          </p:cNvGraphicFramePr>
          <p:nvPr/>
        </p:nvGraphicFramePr>
        <p:xfrm>
          <a:off x="990600" y="3962400"/>
          <a:ext cx="8001000" cy="1687513"/>
        </p:xfrm>
        <a:graphic>
          <a:graphicData uri="http://schemas.openxmlformats.org/presentationml/2006/ole">
            <p:oleObj spid="_x0000_s311319" name="Equation" r:id="rId3" imgW="4216320" imgH="888840" progId="Equation.3">
              <p:embed/>
            </p:oleObj>
          </a:graphicData>
        </a:graphic>
      </p:graphicFrame>
      <p:graphicFrame>
        <p:nvGraphicFramePr>
          <p:cNvPr id="311320" name="Object 24"/>
          <p:cNvGraphicFramePr>
            <a:graphicFrameLocks noChangeAspect="1"/>
          </p:cNvGraphicFramePr>
          <p:nvPr/>
        </p:nvGraphicFramePr>
        <p:xfrm>
          <a:off x="914400" y="5562600"/>
          <a:ext cx="3459163" cy="1230313"/>
        </p:xfrm>
        <a:graphic>
          <a:graphicData uri="http://schemas.openxmlformats.org/presentationml/2006/ole">
            <p:oleObj spid="_x0000_s311320" name="Equation" r:id="rId4" imgW="1854000" imgH="660240" progId="Equation.3">
              <p:embed/>
            </p:oleObj>
          </a:graphicData>
        </a:graphic>
      </p:graphicFrame>
      <p:sp>
        <p:nvSpPr>
          <p:cNvPr id="311321" name="Line 25"/>
          <p:cNvSpPr>
            <a:spLocks noChangeShapeType="1"/>
          </p:cNvSpPr>
          <p:nvPr/>
        </p:nvSpPr>
        <p:spPr bwMode="auto">
          <a:xfrm flipV="1">
            <a:off x="4191000" y="23622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22" name="Line 26"/>
          <p:cNvSpPr>
            <a:spLocks noChangeShapeType="1"/>
          </p:cNvSpPr>
          <p:nvPr/>
        </p:nvSpPr>
        <p:spPr bwMode="auto">
          <a:xfrm>
            <a:off x="762000" y="2362200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23" name="Line 27"/>
          <p:cNvSpPr>
            <a:spLocks noChangeShapeType="1"/>
          </p:cNvSpPr>
          <p:nvPr/>
        </p:nvSpPr>
        <p:spPr bwMode="auto">
          <a:xfrm>
            <a:off x="0" y="838200"/>
            <a:ext cx="906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11324" name="Object 28"/>
          <p:cNvGraphicFramePr>
            <a:graphicFrameLocks noChangeAspect="1"/>
          </p:cNvGraphicFramePr>
          <p:nvPr/>
        </p:nvGraphicFramePr>
        <p:xfrm>
          <a:off x="1208088" y="2127250"/>
          <a:ext cx="392112" cy="463550"/>
        </p:xfrm>
        <a:graphic>
          <a:graphicData uri="http://schemas.openxmlformats.org/presentationml/2006/ole">
            <p:oleObj spid="_x0000_s311324" name="Equation" r:id="rId5" imgW="139680" imgH="164880" progId="Equation.3">
              <p:embed/>
            </p:oleObj>
          </a:graphicData>
        </a:graphic>
      </p:graphicFrame>
      <p:graphicFrame>
        <p:nvGraphicFramePr>
          <p:cNvPr id="311325" name="Object 29"/>
          <p:cNvGraphicFramePr>
            <a:graphicFrameLocks noChangeAspect="1"/>
          </p:cNvGraphicFramePr>
          <p:nvPr/>
        </p:nvGraphicFramePr>
        <p:xfrm>
          <a:off x="3951288" y="2708275"/>
          <a:ext cx="392112" cy="534988"/>
        </p:xfrm>
        <a:graphic>
          <a:graphicData uri="http://schemas.openxmlformats.org/presentationml/2006/ole">
            <p:oleObj spid="_x0000_s311325" name="Equation" r:id="rId6" imgW="139680" imgH="190440" progId="Equation.3">
              <p:embed/>
            </p:oleObj>
          </a:graphicData>
        </a:graphic>
      </p:graphicFrame>
      <p:sp>
        <p:nvSpPr>
          <p:cNvPr id="311326" name="Text Box 30"/>
          <p:cNvSpPr txBox="1">
            <a:spLocks noChangeArrowheads="1"/>
          </p:cNvSpPr>
          <p:nvPr/>
        </p:nvSpPr>
        <p:spPr bwMode="auto">
          <a:xfrm>
            <a:off x="8137525" y="34940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/>
              <a:t>x</a:t>
            </a:r>
          </a:p>
        </p:txBody>
      </p:sp>
      <p:sp>
        <p:nvSpPr>
          <p:cNvPr id="311327" name="Text Box 31"/>
          <p:cNvSpPr txBox="1">
            <a:spLocks noChangeArrowheads="1"/>
          </p:cNvSpPr>
          <p:nvPr/>
        </p:nvSpPr>
        <p:spPr bwMode="auto">
          <a:xfrm>
            <a:off x="517525" y="8270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/>
              <a:t>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228600" y="1077913"/>
          <a:ext cx="8382000" cy="5486400"/>
        </p:xfrm>
        <a:graphic>
          <a:graphicData uri="http://schemas.openxmlformats.org/presentationml/2006/ole">
            <p:oleObj spid="_x0000_s124933" name="Drawing" r:id="rId3" imgW="7829810" imgH="5125198" progId="">
              <p:embed/>
            </p:oleObj>
          </a:graphicData>
        </a:graphic>
      </p:graphicFrame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1">
                <a:latin typeface="Arial Unicode MS" pitchFamily="34" charset="-128"/>
              </a:rPr>
              <a:t>Categorizing Ships</a:t>
            </a:r>
            <a:endParaRPr lang="en-US" sz="4400">
              <a:solidFill>
                <a:schemeClr val="tx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2971800" y="-4763"/>
            <a:ext cx="336391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1"/>
              <a:t>Centroid of Area</a:t>
            </a:r>
            <a:endParaRPr lang="en-US" sz="3200" i="1"/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1981200" y="1524000"/>
            <a:ext cx="990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2324" name="Line 4"/>
          <p:cNvSpPr>
            <a:spLocks noChangeShapeType="1"/>
          </p:cNvSpPr>
          <p:nvPr/>
        </p:nvSpPr>
        <p:spPr bwMode="auto">
          <a:xfrm flipH="1">
            <a:off x="685800" y="11430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685800" y="29718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>
            <a:off x="685800" y="2057400"/>
            <a:ext cx="1752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>
            <a:off x="0" y="762000"/>
            <a:ext cx="906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12328" name="Object 8"/>
          <p:cNvGraphicFramePr>
            <a:graphicFrameLocks noChangeAspect="1"/>
          </p:cNvGraphicFramePr>
          <p:nvPr/>
        </p:nvGraphicFramePr>
        <p:xfrm>
          <a:off x="1066800" y="1828800"/>
          <a:ext cx="327025" cy="387350"/>
        </p:xfrm>
        <a:graphic>
          <a:graphicData uri="http://schemas.openxmlformats.org/presentationml/2006/ole">
            <p:oleObj spid="_x0000_s312328" name="Equation" r:id="rId3" imgW="139680" imgH="164880" progId="Equation.3">
              <p:embed/>
            </p:oleObj>
          </a:graphicData>
        </a:graphic>
      </p:graphicFrame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3657600" y="25892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/>
              <a:t>x</a:t>
            </a:r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762000" y="10652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/>
              <a:t>y</a:t>
            </a:r>
          </a:p>
        </p:txBody>
      </p:sp>
      <p:sp>
        <p:nvSpPr>
          <p:cNvPr id="312331" name="Oval 11"/>
          <p:cNvSpPr>
            <a:spLocks noChangeArrowheads="1"/>
          </p:cNvSpPr>
          <p:nvPr/>
        </p:nvSpPr>
        <p:spPr bwMode="auto">
          <a:xfrm>
            <a:off x="2438400" y="2057400"/>
            <a:ext cx="76200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2346325" y="11064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12333" name="Text Box 13"/>
          <p:cNvSpPr txBox="1">
            <a:spLocks noChangeArrowheads="1"/>
          </p:cNvSpPr>
          <p:nvPr/>
        </p:nvSpPr>
        <p:spPr bwMode="auto">
          <a:xfrm>
            <a:off x="3032125" y="18684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2743200" y="1524000"/>
            <a:ext cx="152400" cy="11430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5" name="Line 15"/>
          <p:cNvSpPr>
            <a:spLocks noChangeShapeType="1"/>
          </p:cNvSpPr>
          <p:nvPr/>
        </p:nvSpPr>
        <p:spPr bwMode="auto">
          <a:xfrm>
            <a:off x="27432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>
            <a:off x="28956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25146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28956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9" name="Text Box 19"/>
          <p:cNvSpPr txBox="1">
            <a:spLocks noChangeArrowheads="1"/>
          </p:cNvSpPr>
          <p:nvPr/>
        </p:nvSpPr>
        <p:spPr bwMode="auto">
          <a:xfrm>
            <a:off x="3108325" y="247808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dx</a:t>
            </a:r>
          </a:p>
        </p:txBody>
      </p:sp>
      <p:sp>
        <p:nvSpPr>
          <p:cNvPr id="312340" name="Line 20"/>
          <p:cNvSpPr>
            <a:spLocks noChangeShapeType="1"/>
          </p:cNvSpPr>
          <p:nvPr/>
        </p:nvSpPr>
        <p:spPr bwMode="auto">
          <a:xfrm>
            <a:off x="685800" y="2362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41" name="Text Box 21"/>
          <p:cNvSpPr txBox="1">
            <a:spLocks noChangeArrowheads="1"/>
          </p:cNvSpPr>
          <p:nvPr/>
        </p:nvSpPr>
        <p:spPr bwMode="auto">
          <a:xfrm>
            <a:off x="1524000" y="21320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</a:p>
        </p:txBody>
      </p:sp>
      <p:sp>
        <p:nvSpPr>
          <p:cNvPr id="312342" name="Line 22"/>
          <p:cNvSpPr>
            <a:spLocks noChangeShapeType="1"/>
          </p:cNvSpPr>
          <p:nvPr/>
        </p:nvSpPr>
        <p:spPr bwMode="auto">
          <a:xfrm>
            <a:off x="1828800" y="236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43" name="Text Box 23"/>
          <p:cNvSpPr txBox="1">
            <a:spLocks noChangeArrowheads="1"/>
          </p:cNvSpPr>
          <p:nvPr/>
        </p:nvSpPr>
        <p:spPr bwMode="auto">
          <a:xfrm>
            <a:off x="1981200" y="1522413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T</a:t>
            </a:r>
          </a:p>
        </p:txBody>
      </p:sp>
      <p:sp>
        <p:nvSpPr>
          <p:cNvPr id="312344" name="Text Box 24"/>
          <p:cNvSpPr txBox="1">
            <a:spLocks noChangeArrowheads="1"/>
          </p:cNvSpPr>
          <p:nvPr/>
        </p:nvSpPr>
        <p:spPr bwMode="auto">
          <a:xfrm>
            <a:off x="228600" y="4419600"/>
            <a:ext cx="8643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Also moment created by total area A</a:t>
            </a:r>
            <a:r>
              <a:rPr lang="en-US" sz="2000" baseline="-25000"/>
              <a:t>T</a:t>
            </a:r>
            <a:r>
              <a:rPr lang="en-US" sz="2000"/>
              <a:t> will produce a moment w.r.t  y axis and can be written below. (recall  </a:t>
            </a:r>
            <a:r>
              <a:rPr lang="en-US" sz="2000" i="1"/>
              <a:t>Moment=force</a:t>
            </a:r>
            <a:r>
              <a:rPr lang="en-US" sz="2000" i="1">
                <a:cs typeface="Times New Roman" pitchFamily="18" charset="0"/>
              </a:rPr>
              <a:t>×moment arm</a:t>
            </a:r>
            <a:r>
              <a:rPr lang="en-US" sz="2000">
                <a:cs typeface="Times New Roman" pitchFamily="18" charset="0"/>
              </a:rPr>
              <a:t>)</a:t>
            </a:r>
            <a:endParaRPr lang="en-US" sz="2000"/>
          </a:p>
        </p:txBody>
      </p:sp>
      <p:sp>
        <p:nvSpPr>
          <p:cNvPr id="312345" name="Line 25"/>
          <p:cNvSpPr>
            <a:spLocks noChangeShapeType="1"/>
          </p:cNvSpPr>
          <p:nvPr/>
        </p:nvSpPr>
        <p:spPr bwMode="auto">
          <a:xfrm>
            <a:off x="685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46" name="Line 26"/>
          <p:cNvSpPr>
            <a:spLocks noChangeShapeType="1"/>
          </p:cNvSpPr>
          <p:nvPr/>
        </p:nvSpPr>
        <p:spPr bwMode="auto">
          <a:xfrm>
            <a:off x="19812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47" name="Line 27"/>
          <p:cNvSpPr>
            <a:spLocks noChangeShapeType="1"/>
          </p:cNvSpPr>
          <p:nvPr/>
        </p:nvSpPr>
        <p:spPr bwMode="auto">
          <a:xfrm>
            <a:off x="16764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48" name="Text Box 28"/>
          <p:cNvSpPr txBox="1">
            <a:spLocks noChangeArrowheads="1"/>
          </p:cNvSpPr>
          <p:nvPr/>
        </p:nvSpPr>
        <p:spPr bwMode="auto">
          <a:xfrm>
            <a:off x="1279525" y="2478088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 baseline="-25000"/>
              <a:t>1</a:t>
            </a:r>
          </a:p>
        </p:txBody>
      </p:sp>
      <p:graphicFrame>
        <p:nvGraphicFramePr>
          <p:cNvPr id="312349" name="Object 29"/>
          <p:cNvGraphicFramePr>
            <a:graphicFrameLocks noChangeAspect="1"/>
          </p:cNvGraphicFramePr>
          <p:nvPr/>
        </p:nvGraphicFramePr>
        <p:xfrm>
          <a:off x="1435100" y="5029200"/>
          <a:ext cx="1550988" cy="508000"/>
        </p:xfrm>
        <a:graphic>
          <a:graphicData uri="http://schemas.openxmlformats.org/presentationml/2006/ole">
            <p:oleObj spid="_x0000_s312349" name="Equation" r:id="rId4" imgW="736560" imgH="241200" progId="Equation.3">
              <p:embed/>
            </p:oleObj>
          </a:graphicData>
        </a:graphic>
      </p:graphicFrame>
      <p:sp>
        <p:nvSpPr>
          <p:cNvPr id="312350" name="Text Box 30"/>
          <p:cNvSpPr txBox="1">
            <a:spLocks noChangeArrowheads="1"/>
          </p:cNvSpPr>
          <p:nvPr/>
        </p:nvSpPr>
        <p:spPr bwMode="auto">
          <a:xfrm>
            <a:off x="-76200" y="3246438"/>
            <a:ext cx="9312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Since the moment created by differential area</a:t>
            </a:r>
            <a:r>
              <a:rPr lang="en-US" sz="2000" i="1"/>
              <a:t> </a:t>
            </a:r>
            <a:r>
              <a:rPr lang="en-US" sz="2000" b="1" i="1"/>
              <a:t>dA</a:t>
            </a:r>
            <a:r>
              <a:rPr lang="en-US" sz="2000"/>
              <a:t> is                     , total moment</a:t>
            </a:r>
          </a:p>
          <a:p>
            <a:r>
              <a:rPr lang="en-US" sz="2000"/>
              <a:t> which is called </a:t>
            </a:r>
            <a:r>
              <a:rPr lang="en-US" sz="2000" u="sng"/>
              <a:t>1</a:t>
            </a:r>
            <a:r>
              <a:rPr lang="en-US" sz="2000" u="sng" baseline="30000"/>
              <a:t>st</a:t>
            </a:r>
            <a:r>
              <a:rPr lang="en-US" sz="2000" u="sng"/>
              <a:t> Moment of Area</a:t>
            </a:r>
            <a:r>
              <a:rPr lang="en-US" sz="2000"/>
              <a:t> is calculated by integrating the whole area as,</a:t>
            </a:r>
          </a:p>
        </p:txBody>
      </p:sp>
      <p:graphicFrame>
        <p:nvGraphicFramePr>
          <p:cNvPr id="312351" name="Object 31"/>
          <p:cNvGraphicFramePr>
            <a:graphicFrameLocks noChangeAspect="1"/>
          </p:cNvGraphicFramePr>
          <p:nvPr/>
        </p:nvGraphicFramePr>
        <p:xfrm>
          <a:off x="1524000" y="3962400"/>
          <a:ext cx="1257300" cy="549275"/>
        </p:xfrm>
        <a:graphic>
          <a:graphicData uri="http://schemas.openxmlformats.org/presentationml/2006/ole">
            <p:oleObj spid="_x0000_s312351" name="Equation" r:id="rId5" imgW="698400" imgH="304560" progId="Equation.3">
              <p:embed/>
            </p:oleObj>
          </a:graphicData>
        </a:graphic>
      </p:graphicFrame>
      <p:graphicFrame>
        <p:nvGraphicFramePr>
          <p:cNvPr id="312352" name="Object 32"/>
          <p:cNvGraphicFramePr>
            <a:graphicFrameLocks noChangeAspect="1"/>
          </p:cNvGraphicFramePr>
          <p:nvPr/>
        </p:nvGraphicFramePr>
        <p:xfrm>
          <a:off x="6019800" y="3276600"/>
          <a:ext cx="1143000" cy="300038"/>
        </p:xfrm>
        <a:graphic>
          <a:graphicData uri="http://schemas.openxmlformats.org/presentationml/2006/ole">
            <p:oleObj spid="_x0000_s312352" name="Equation" r:id="rId6" imgW="672840" imgH="177480" progId="Equation.3">
              <p:embed/>
            </p:oleObj>
          </a:graphicData>
        </a:graphic>
      </p:graphicFrame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288925" y="5678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228600" y="5483225"/>
            <a:ext cx="752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The two moments are identical so that centroid of the geometry is</a:t>
            </a:r>
          </a:p>
        </p:txBody>
      </p:sp>
      <p:graphicFrame>
        <p:nvGraphicFramePr>
          <p:cNvPr id="312355" name="Object 35"/>
          <p:cNvGraphicFramePr>
            <a:graphicFrameLocks noChangeAspect="1"/>
          </p:cNvGraphicFramePr>
          <p:nvPr/>
        </p:nvGraphicFramePr>
        <p:xfrm>
          <a:off x="838200" y="5842000"/>
          <a:ext cx="1295400" cy="1016000"/>
        </p:xfrm>
        <a:graphic>
          <a:graphicData uri="http://schemas.openxmlformats.org/presentationml/2006/ole">
            <p:oleObj spid="_x0000_s312355" name="Equation" r:id="rId7" imgW="647640" imgH="507960" progId="Equation.3">
              <p:embed/>
            </p:oleObj>
          </a:graphicData>
        </a:graphic>
      </p:graphicFrame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2514600" y="6146800"/>
            <a:ext cx="6553200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This eqn. will be used to determine LCF in this Chapter.</a:t>
            </a:r>
          </a:p>
        </p:txBody>
      </p:sp>
      <p:sp>
        <p:nvSpPr>
          <p:cNvPr id="312357" name="Line 37"/>
          <p:cNvSpPr>
            <a:spLocks noChangeShapeType="1"/>
          </p:cNvSpPr>
          <p:nvPr/>
        </p:nvSpPr>
        <p:spPr bwMode="auto">
          <a:xfrm>
            <a:off x="3962400" y="9144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12358" name="Object 38"/>
          <p:cNvGraphicFramePr>
            <a:graphicFrameLocks noChangeAspect="1"/>
          </p:cNvGraphicFramePr>
          <p:nvPr/>
        </p:nvGraphicFramePr>
        <p:xfrm>
          <a:off x="4038600" y="1066800"/>
          <a:ext cx="4902200" cy="2032000"/>
        </p:xfrm>
        <a:graphic>
          <a:graphicData uri="http://schemas.openxmlformats.org/presentationml/2006/ole">
            <p:oleObj spid="_x0000_s312358" name="Equation" r:id="rId8" imgW="2450880" imgH="1015920" progId="Equation.3">
              <p:embed/>
            </p:oleObj>
          </a:graphicData>
        </a:graphic>
      </p:graphicFrame>
      <p:sp>
        <p:nvSpPr>
          <p:cNvPr id="312359" name="Line 39"/>
          <p:cNvSpPr>
            <a:spLocks noChangeShapeType="1"/>
          </p:cNvSpPr>
          <p:nvPr/>
        </p:nvSpPr>
        <p:spPr bwMode="auto">
          <a:xfrm>
            <a:off x="4038600" y="3124200"/>
            <a:ext cx="4876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60" name="Text Box 40"/>
          <p:cNvSpPr txBox="1">
            <a:spLocks noChangeArrowheads="1"/>
          </p:cNvSpPr>
          <p:nvPr/>
        </p:nvSpPr>
        <p:spPr bwMode="auto">
          <a:xfrm>
            <a:off x="4038600" y="838200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457200" y="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/>
              <a:t>2.7 Center of Floatation &amp; Center of Buoyancy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6724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LCF</a:t>
            </a:r>
            <a:r>
              <a:rPr lang="en-US"/>
              <a:t>: centroid of water plane from the amidships</a:t>
            </a:r>
          </a:p>
          <a:p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TCF</a:t>
            </a:r>
            <a:r>
              <a:rPr lang="en-US"/>
              <a:t> : centroid of water plane from the centerline</a:t>
            </a:r>
          </a:p>
        </p:txBody>
      </p:sp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6076950" y="5716588"/>
            <a:ext cx="3143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In this case of ship, </a:t>
            </a:r>
          </a:p>
          <a:p>
            <a:pPr>
              <a:buFontTx/>
              <a:buChar char="-"/>
            </a:pPr>
            <a:r>
              <a:rPr lang="en-US" sz="2000"/>
              <a:t> LCF is at aft of amidship.</a:t>
            </a:r>
          </a:p>
          <a:p>
            <a:pPr>
              <a:buFontTx/>
              <a:buChar char="-"/>
            </a:pPr>
            <a:r>
              <a:rPr lang="en-US" sz="2000"/>
              <a:t> TCF is on the centerline.</a:t>
            </a:r>
          </a:p>
        </p:txBody>
      </p:sp>
      <p:grpSp>
        <p:nvGrpSpPr>
          <p:cNvPr id="313372" name="Group 28"/>
          <p:cNvGrpSpPr>
            <a:grpSpLocks/>
          </p:cNvGrpSpPr>
          <p:nvPr/>
        </p:nvGrpSpPr>
        <p:grpSpPr bwMode="auto">
          <a:xfrm>
            <a:off x="0" y="4116388"/>
            <a:ext cx="6553200" cy="2436812"/>
            <a:chOff x="672" y="2400"/>
            <a:chExt cx="4128" cy="1535"/>
          </a:xfrm>
        </p:grpSpPr>
        <p:sp>
          <p:nvSpPr>
            <p:cNvPr id="313348" name="Line 4"/>
            <p:cNvSpPr>
              <a:spLocks noChangeShapeType="1"/>
            </p:cNvSpPr>
            <p:nvPr/>
          </p:nvSpPr>
          <p:spPr bwMode="auto">
            <a:xfrm flipV="1">
              <a:off x="768" y="2400"/>
              <a:ext cx="30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49" name="Line 5"/>
            <p:cNvSpPr>
              <a:spLocks noChangeShapeType="1"/>
            </p:cNvSpPr>
            <p:nvPr/>
          </p:nvSpPr>
          <p:spPr bwMode="auto">
            <a:xfrm>
              <a:off x="3792" y="2400"/>
              <a:ext cx="864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0" name="Line 6"/>
            <p:cNvSpPr>
              <a:spLocks noChangeShapeType="1"/>
            </p:cNvSpPr>
            <p:nvPr/>
          </p:nvSpPr>
          <p:spPr bwMode="auto">
            <a:xfrm>
              <a:off x="672" y="2928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1" name="Line 7"/>
            <p:cNvSpPr>
              <a:spLocks noChangeShapeType="1"/>
            </p:cNvSpPr>
            <p:nvPr/>
          </p:nvSpPr>
          <p:spPr bwMode="auto">
            <a:xfrm flipV="1">
              <a:off x="1968" y="316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2" name="Line 8"/>
            <p:cNvSpPr>
              <a:spLocks noChangeShapeType="1"/>
            </p:cNvSpPr>
            <p:nvPr/>
          </p:nvSpPr>
          <p:spPr bwMode="auto">
            <a:xfrm>
              <a:off x="2592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3" name="Line 9"/>
            <p:cNvSpPr>
              <a:spLocks noChangeShapeType="1"/>
            </p:cNvSpPr>
            <p:nvPr/>
          </p:nvSpPr>
          <p:spPr bwMode="auto">
            <a:xfrm>
              <a:off x="768" y="2400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4" name="Text Box 10"/>
            <p:cNvSpPr txBox="1">
              <a:spLocks noChangeArrowheads="1"/>
            </p:cNvSpPr>
            <p:nvPr/>
          </p:nvSpPr>
          <p:spPr bwMode="auto">
            <a:xfrm>
              <a:off x="2112" y="3647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Amidships</a:t>
              </a:r>
            </a:p>
          </p:txBody>
        </p:sp>
        <p:sp>
          <p:nvSpPr>
            <p:cNvPr id="313355" name="Oval 11"/>
            <p:cNvSpPr>
              <a:spLocks noChangeArrowheads="1"/>
            </p:cNvSpPr>
            <p:nvPr/>
          </p:nvSpPr>
          <p:spPr bwMode="auto">
            <a:xfrm flipV="1">
              <a:off x="2160" y="2880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56" name="Line 12"/>
            <p:cNvSpPr>
              <a:spLocks noChangeShapeType="1"/>
            </p:cNvSpPr>
            <p:nvPr/>
          </p:nvSpPr>
          <p:spPr bwMode="auto">
            <a:xfrm>
              <a:off x="2208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7" name="Line 13"/>
            <p:cNvSpPr>
              <a:spLocks noChangeShapeType="1"/>
            </p:cNvSpPr>
            <p:nvPr/>
          </p:nvSpPr>
          <p:spPr bwMode="auto">
            <a:xfrm>
              <a:off x="2208" y="273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8" name="Text Box 14"/>
            <p:cNvSpPr txBox="1">
              <a:spLocks noChangeArrowheads="1"/>
            </p:cNvSpPr>
            <p:nvPr/>
          </p:nvSpPr>
          <p:spPr bwMode="auto">
            <a:xfrm>
              <a:off x="2160" y="2447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LCF</a:t>
              </a:r>
            </a:p>
          </p:txBody>
        </p:sp>
        <p:sp>
          <p:nvSpPr>
            <p:cNvPr id="313359" name="Line 15"/>
            <p:cNvSpPr>
              <a:spLocks noChangeShapeType="1"/>
            </p:cNvSpPr>
            <p:nvPr/>
          </p:nvSpPr>
          <p:spPr bwMode="auto">
            <a:xfrm flipV="1">
              <a:off x="768" y="3456"/>
              <a:ext cx="30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0" name="Line 16"/>
            <p:cNvSpPr>
              <a:spLocks noChangeShapeType="1"/>
            </p:cNvSpPr>
            <p:nvPr/>
          </p:nvSpPr>
          <p:spPr bwMode="auto">
            <a:xfrm flipV="1">
              <a:off x="3792" y="2928"/>
              <a:ext cx="864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1" name="Line 17"/>
            <p:cNvSpPr>
              <a:spLocks noChangeShapeType="1"/>
            </p:cNvSpPr>
            <p:nvPr/>
          </p:nvSpPr>
          <p:spPr bwMode="auto">
            <a:xfrm>
              <a:off x="768" y="2928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2" name="Text Box 18"/>
            <p:cNvSpPr txBox="1">
              <a:spLocks noChangeArrowheads="1"/>
            </p:cNvSpPr>
            <p:nvPr/>
          </p:nvSpPr>
          <p:spPr bwMode="auto">
            <a:xfrm>
              <a:off x="1584" y="3023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TCF</a:t>
              </a:r>
            </a:p>
          </p:txBody>
        </p:sp>
        <p:sp>
          <p:nvSpPr>
            <p:cNvPr id="313363" name="Line 19"/>
            <p:cNvSpPr>
              <a:spLocks noChangeShapeType="1"/>
            </p:cNvSpPr>
            <p:nvPr/>
          </p:nvSpPr>
          <p:spPr bwMode="auto">
            <a:xfrm flipV="1">
              <a:off x="2016" y="297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5" name="Text Box 21"/>
            <p:cNvSpPr txBox="1">
              <a:spLocks noChangeArrowheads="1"/>
            </p:cNvSpPr>
            <p:nvPr/>
          </p:nvSpPr>
          <p:spPr bwMode="auto">
            <a:xfrm>
              <a:off x="3120" y="2687"/>
              <a:ext cx="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centerline</a:t>
              </a:r>
            </a:p>
          </p:txBody>
        </p:sp>
        <p:sp>
          <p:nvSpPr>
            <p:cNvPr id="313366" name="Line 22"/>
            <p:cNvSpPr>
              <a:spLocks noChangeShapeType="1"/>
            </p:cNvSpPr>
            <p:nvPr/>
          </p:nvSpPr>
          <p:spPr bwMode="auto">
            <a:xfrm>
              <a:off x="3792" y="2400"/>
              <a:ext cx="86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7" name="Line 23"/>
            <p:cNvSpPr>
              <a:spLocks noChangeShapeType="1"/>
            </p:cNvSpPr>
            <p:nvPr/>
          </p:nvSpPr>
          <p:spPr bwMode="auto">
            <a:xfrm>
              <a:off x="4656" y="2400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8" name="Line 24"/>
            <p:cNvSpPr>
              <a:spLocks noChangeShapeType="1"/>
            </p:cNvSpPr>
            <p:nvPr/>
          </p:nvSpPr>
          <p:spPr bwMode="auto">
            <a:xfrm>
              <a:off x="3792" y="3456"/>
              <a:ext cx="86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369" name="Rectangle 25"/>
          <p:cNvSpPr>
            <a:spLocks noChangeArrowheads="1"/>
          </p:cNvSpPr>
          <p:nvPr/>
        </p:nvSpPr>
        <p:spPr bwMode="auto">
          <a:xfrm>
            <a:off x="0" y="990600"/>
            <a:ext cx="89154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Centroid of water plane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(LCF varies depending on draft.)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-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Pivot point for list and trim of floating ship</a:t>
            </a:r>
          </a:p>
        </p:txBody>
      </p:sp>
      <p:sp>
        <p:nvSpPr>
          <p:cNvPr id="313370" name="Rectangle 26"/>
          <p:cNvSpPr>
            <a:spLocks noChangeArrowheads="1"/>
          </p:cNvSpPr>
          <p:nvPr/>
        </p:nvSpPr>
        <p:spPr bwMode="auto">
          <a:xfrm>
            <a:off x="152400" y="533400"/>
            <a:ext cx="4191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Center of Floatation</a:t>
            </a:r>
            <a:r>
              <a:rPr lang="en-US"/>
              <a:t>  </a:t>
            </a:r>
          </a:p>
        </p:txBody>
      </p:sp>
      <p:sp>
        <p:nvSpPr>
          <p:cNvPr id="313371" name="Rectangle 27"/>
          <p:cNvSpPr>
            <a:spLocks noChangeArrowheads="1"/>
          </p:cNvSpPr>
          <p:nvPr/>
        </p:nvSpPr>
        <p:spPr bwMode="auto">
          <a:xfrm>
            <a:off x="1219200" y="30607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The Center of Flotation changes as the ship lists, trims, or changes draft because as the shape of the waterplane changes so does the location of the centroid.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Freeform 2"/>
          <p:cNvSpPr>
            <a:spLocks/>
          </p:cNvSpPr>
          <p:nvPr/>
        </p:nvSpPr>
        <p:spPr bwMode="auto">
          <a:xfrm>
            <a:off x="1752600" y="5715000"/>
            <a:ext cx="4343400" cy="6096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384"/>
              </a:cxn>
              <a:cxn ang="0">
                <a:pos x="2544" y="384"/>
              </a:cxn>
              <a:cxn ang="0">
                <a:pos x="2736" y="0"/>
              </a:cxn>
              <a:cxn ang="0">
                <a:pos x="192" y="0"/>
              </a:cxn>
            </a:cxnLst>
            <a:rect l="0" t="0" r="r" b="b"/>
            <a:pathLst>
              <a:path w="2736" h="384">
                <a:moveTo>
                  <a:pt x="192" y="0"/>
                </a:moveTo>
                <a:lnTo>
                  <a:pt x="0" y="384"/>
                </a:lnTo>
                <a:lnTo>
                  <a:pt x="2544" y="384"/>
                </a:lnTo>
                <a:lnTo>
                  <a:pt x="2736" y="0"/>
                </a:lnTo>
                <a:lnTo>
                  <a:pt x="192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609600" y="2020888"/>
            <a:ext cx="81343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LCB</a:t>
            </a:r>
            <a:r>
              <a:rPr lang="en-US">
                <a:solidFill>
                  <a:srgbClr val="0033CC"/>
                </a:solidFill>
              </a:rPr>
              <a:t>: </a:t>
            </a:r>
            <a:r>
              <a:rPr lang="en-US"/>
              <a:t>Longitudinal center of buoyancy from amidships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KB</a:t>
            </a:r>
            <a:r>
              <a:rPr lang="en-US">
                <a:solidFill>
                  <a:srgbClr val="0033CC"/>
                </a:solidFill>
              </a:rPr>
              <a:t> : </a:t>
            </a:r>
            <a:r>
              <a:rPr lang="en-US"/>
              <a:t>Vertical center of buoyancy from the Keel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TCB</a:t>
            </a:r>
            <a:r>
              <a:rPr lang="en-US"/>
              <a:t> : Transverse center of buoyancy from the  centerline</a:t>
            </a: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7772400" y="4646613"/>
            <a:ext cx="1184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Center </a:t>
            </a:r>
          </a:p>
          <a:p>
            <a:r>
              <a:rPr lang="en-US"/>
              <a:t>line</a:t>
            </a:r>
          </a:p>
        </p:txBody>
      </p:sp>
      <p:grpSp>
        <p:nvGrpSpPr>
          <p:cNvPr id="314373" name="Group 5"/>
          <p:cNvGrpSpPr>
            <a:grpSpLocks/>
          </p:cNvGrpSpPr>
          <p:nvPr/>
        </p:nvGrpSpPr>
        <p:grpSpPr bwMode="auto">
          <a:xfrm>
            <a:off x="838200" y="4494213"/>
            <a:ext cx="7824788" cy="2022475"/>
            <a:chOff x="624" y="2255"/>
            <a:chExt cx="4929" cy="1274"/>
          </a:xfrm>
        </p:grpSpPr>
        <p:sp>
          <p:nvSpPr>
            <p:cNvPr id="314374" name="Line 6"/>
            <p:cNvSpPr>
              <a:spLocks noChangeShapeType="1"/>
            </p:cNvSpPr>
            <p:nvPr/>
          </p:nvSpPr>
          <p:spPr bwMode="auto">
            <a:xfrm>
              <a:off x="1248" y="2256"/>
              <a:ext cx="28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75" name="Line 7"/>
            <p:cNvSpPr>
              <a:spLocks noChangeShapeType="1"/>
            </p:cNvSpPr>
            <p:nvPr/>
          </p:nvSpPr>
          <p:spPr bwMode="auto">
            <a:xfrm>
              <a:off x="912" y="2928"/>
              <a:ext cx="28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76" name="Line 8"/>
            <p:cNvSpPr>
              <a:spLocks noChangeShapeType="1"/>
            </p:cNvSpPr>
            <p:nvPr/>
          </p:nvSpPr>
          <p:spPr bwMode="auto">
            <a:xfrm flipH="1">
              <a:off x="912" y="2256"/>
              <a:ext cx="336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77" name="Line 9"/>
            <p:cNvSpPr>
              <a:spLocks noChangeShapeType="1"/>
            </p:cNvSpPr>
            <p:nvPr/>
          </p:nvSpPr>
          <p:spPr bwMode="auto">
            <a:xfrm>
              <a:off x="624" y="2592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78" name="Line 10"/>
            <p:cNvSpPr>
              <a:spLocks noChangeShapeType="1"/>
            </p:cNvSpPr>
            <p:nvPr/>
          </p:nvSpPr>
          <p:spPr bwMode="auto">
            <a:xfrm>
              <a:off x="4128" y="2256"/>
              <a:ext cx="62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79" name="Line 11"/>
            <p:cNvSpPr>
              <a:spLocks noChangeShapeType="1"/>
            </p:cNvSpPr>
            <p:nvPr/>
          </p:nvSpPr>
          <p:spPr bwMode="auto">
            <a:xfrm flipV="1">
              <a:off x="3792" y="2592"/>
              <a:ext cx="96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80" name="Line 12"/>
            <p:cNvSpPr>
              <a:spLocks noChangeShapeType="1"/>
            </p:cNvSpPr>
            <p:nvPr/>
          </p:nvSpPr>
          <p:spPr bwMode="auto">
            <a:xfrm>
              <a:off x="912" y="2928"/>
              <a:ext cx="28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81" name="Line 13"/>
            <p:cNvSpPr>
              <a:spLocks noChangeShapeType="1"/>
            </p:cNvSpPr>
            <p:nvPr/>
          </p:nvSpPr>
          <p:spPr bwMode="auto">
            <a:xfrm>
              <a:off x="1200" y="3408"/>
              <a:ext cx="25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82" name="Line 14"/>
            <p:cNvSpPr>
              <a:spLocks noChangeShapeType="1"/>
            </p:cNvSpPr>
            <p:nvPr/>
          </p:nvSpPr>
          <p:spPr bwMode="auto">
            <a:xfrm>
              <a:off x="3792" y="2928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83" name="Line 15"/>
            <p:cNvSpPr>
              <a:spLocks noChangeShapeType="1"/>
            </p:cNvSpPr>
            <p:nvPr/>
          </p:nvSpPr>
          <p:spPr bwMode="auto">
            <a:xfrm flipH="1">
              <a:off x="3792" y="2592"/>
              <a:ext cx="91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84" name="Line 16"/>
            <p:cNvSpPr>
              <a:spLocks noChangeShapeType="1"/>
            </p:cNvSpPr>
            <p:nvPr/>
          </p:nvSpPr>
          <p:spPr bwMode="auto">
            <a:xfrm>
              <a:off x="1392" y="3024"/>
              <a:ext cx="2544" cy="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85" name="Line 17"/>
            <p:cNvSpPr>
              <a:spLocks noChangeShapeType="1"/>
            </p:cNvSpPr>
            <p:nvPr/>
          </p:nvSpPr>
          <p:spPr bwMode="auto">
            <a:xfrm flipH="1">
              <a:off x="1200" y="3024"/>
              <a:ext cx="192" cy="38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86" name="Line 18"/>
            <p:cNvSpPr>
              <a:spLocks noChangeShapeType="1"/>
            </p:cNvSpPr>
            <p:nvPr/>
          </p:nvSpPr>
          <p:spPr bwMode="auto">
            <a:xfrm>
              <a:off x="1248" y="2256"/>
              <a:ext cx="144" cy="76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87" name="Line 19"/>
            <p:cNvSpPr>
              <a:spLocks noChangeShapeType="1"/>
            </p:cNvSpPr>
            <p:nvPr/>
          </p:nvSpPr>
          <p:spPr bwMode="auto">
            <a:xfrm flipH="1">
              <a:off x="3936" y="2592"/>
              <a:ext cx="816" cy="432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88" name="Line 20"/>
            <p:cNvSpPr>
              <a:spLocks noChangeShapeType="1"/>
            </p:cNvSpPr>
            <p:nvPr/>
          </p:nvSpPr>
          <p:spPr bwMode="auto">
            <a:xfrm flipH="1">
              <a:off x="3792" y="3024"/>
              <a:ext cx="144" cy="384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89" name="Line 21"/>
            <p:cNvSpPr>
              <a:spLocks noChangeShapeType="1"/>
            </p:cNvSpPr>
            <p:nvPr/>
          </p:nvSpPr>
          <p:spPr bwMode="auto">
            <a:xfrm flipV="1">
              <a:off x="2544" y="2448"/>
              <a:ext cx="4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90" name="Line 22"/>
            <p:cNvSpPr>
              <a:spLocks noChangeShapeType="1"/>
            </p:cNvSpPr>
            <p:nvPr/>
          </p:nvSpPr>
          <p:spPr bwMode="auto">
            <a:xfrm flipV="1">
              <a:off x="2544" y="29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91" name="Line 23"/>
            <p:cNvSpPr>
              <a:spLocks noChangeShapeType="1"/>
            </p:cNvSpPr>
            <p:nvPr/>
          </p:nvSpPr>
          <p:spPr bwMode="auto">
            <a:xfrm flipH="1">
              <a:off x="2112" y="259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92" name="Line 24"/>
            <p:cNvSpPr>
              <a:spLocks noChangeShapeType="1"/>
            </p:cNvSpPr>
            <p:nvPr/>
          </p:nvSpPr>
          <p:spPr bwMode="auto">
            <a:xfrm>
              <a:off x="3888" y="340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393" name="Text Box 25"/>
            <p:cNvSpPr txBox="1">
              <a:spLocks noChangeArrowheads="1"/>
            </p:cNvSpPr>
            <p:nvPr/>
          </p:nvSpPr>
          <p:spPr bwMode="auto">
            <a:xfrm>
              <a:off x="4646" y="3241"/>
              <a:ext cx="9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Base line</a:t>
              </a:r>
            </a:p>
          </p:txBody>
        </p:sp>
        <p:sp>
          <p:nvSpPr>
            <p:cNvPr id="314394" name="Text Box 26"/>
            <p:cNvSpPr txBox="1">
              <a:spLocks noChangeArrowheads="1"/>
            </p:cNvSpPr>
            <p:nvPr/>
          </p:nvSpPr>
          <p:spPr bwMode="auto">
            <a:xfrm>
              <a:off x="2736" y="2255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TCB</a:t>
              </a:r>
            </a:p>
          </p:txBody>
        </p:sp>
        <p:sp>
          <p:nvSpPr>
            <p:cNvPr id="314395" name="Text Box 27"/>
            <p:cNvSpPr txBox="1">
              <a:spLocks noChangeArrowheads="1"/>
            </p:cNvSpPr>
            <p:nvPr/>
          </p:nvSpPr>
          <p:spPr bwMode="auto">
            <a:xfrm>
              <a:off x="1728" y="235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LCB</a:t>
              </a:r>
            </a:p>
          </p:txBody>
        </p:sp>
        <p:sp>
          <p:nvSpPr>
            <p:cNvPr id="314396" name="Text Box 28"/>
            <p:cNvSpPr txBox="1">
              <a:spLocks noChangeArrowheads="1"/>
            </p:cNvSpPr>
            <p:nvPr/>
          </p:nvSpPr>
          <p:spPr bwMode="auto">
            <a:xfrm>
              <a:off x="2678" y="3097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KB</a:t>
              </a:r>
            </a:p>
          </p:txBody>
        </p:sp>
      </p:grpSp>
      <p:sp>
        <p:nvSpPr>
          <p:cNvPr id="314397" name="Rectangle 29"/>
          <p:cNvSpPr>
            <a:spLocks noChangeArrowheads="1"/>
          </p:cNvSpPr>
          <p:nvPr/>
        </p:nvSpPr>
        <p:spPr bwMode="auto">
          <a:xfrm>
            <a:off x="457200" y="152400"/>
            <a:ext cx="373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Center of Buoyancy</a:t>
            </a:r>
            <a:r>
              <a:rPr lang="en-US" sz="2800"/>
              <a:t> </a:t>
            </a:r>
          </a:p>
        </p:txBody>
      </p:sp>
      <p:sp>
        <p:nvSpPr>
          <p:cNvPr id="314398" name="Rectangle 30"/>
          <p:cNvSpPr>
            <a:spLocks noChangeArrowheads="1"/>
          </p:cNvSpPr>
          <p:nvPr/>
        </p:nvSpPr>
        <p:spPr bwMode="auto">
          <a:xfrm>
            <a:off x="838200" y="914400"/>
            <a:ext cx="6172200" cy="1160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Centroid of  displaced water volume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Buoyant force act through this centroid.</a:t>
            </a:r>
          </a:p>
        </p:txBody>
      </p:sp>
      <p:sp>
        <p:nvSpPr>
          <p:cNvPr id="314399" name="Rectangle 31"/>
          <p:cNvSpPr>
            <a:spLocks noChangeArrowheads="1"/>
          </p:cNvSpPr>
          <p:nvPr/>
        </p:nvSpPr>
        <p:spPr bwMode="auto">
          <a:xfrm>
            <a:off x="838200" y="3549650"/>
            <a:ext cx="8001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Center of Buoyancy moves when the ship lists, trims or changes draft because the shape of the submerged body has changed thus causing the centroid to move.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Freeform 2"/>
          <p:cNvSpPr>
            <a:spLocks/>
          </p:cNvSpPr>
          <p:nvPr/>
        </p:nvSpPr>
        <p:spPr bwMode="auto">
          <a:xfrm>
            <a:off x="1676400" y="3352800"/>
            <a:ext cx="5410200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2736" y="624"/>
              </a:cxn>
              <a:cxn ang="0">
                <a:pos x="3408" y="0"/>
              </a:cxn>
              <a:cxn ang="0">
                <a:pos x="672" y="0"/>
              </a:cxn>
              <a:cxn ang="0">
                <a:pos x="0" y="624"/>
              </a:cxn>
            </a:cxnLst>
            <a:rect l="0" t="0" r="r" b="b"/>
            <a:pathLst>
              <a:path w="3408" h="624">
                <a:moveTo>
                  <a:pt x="0" y="624"/>
                </a:moveTo>
                <a:lnTo>
                  <a:pt x="2736" y="624"/>
                </a:lnTo>
                <a:lnTo>
                  <a:pt x="3408" y="0"/>
                </a:lnTo>
                <a:lnTo>
                  <a:pt x="672" y="0"/>
                </a:lnTo>
                <a:lnTo>
                  <a:pt x="0" y="624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5" name="Freeform 3"/>
          <p:cNvSpPr>
            <a:spLocks/>
          </p:cNvSpPr>
          <p:nvPr/>
        </p:nvSpPr>
        <p:spPr bwMode="auto">
          <a:xfrm>
            <a:off x="1676400" y="2743200"/>
            <a:ext cx="5410200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2736" y="624"/>
              </a:cxn>
              <a:cxn ang="0">
                <a:pos x="3408" y="0"/>
              </a:cxn>
              <a:cxn ang="0">
                <a:pos x="672" y="0"/>
              </a:cxn>
              <a:cxn ang="0">
                <a:pos x="0" y="624"/>
              </a:cxn>
            </a:cxnLst>
            <a:rect l="0" t="0" r="r" b="b"/>
            <a:pathLst>
              <a:path w="3408" h="624">
                <a:moveTo>
                  <a:pt x="0" y="624"/>
                </a:moveTo>
                <a:lnTo>
                  <a:pt x="2736" y="624"/>
                </a:lnTo>
                <a:lnTo>
                  <a:pt x="3408" y="0"/>
                </a:lnTo>
                <a:lnTo>
                  <a:pt x="672" y="0"/>
                </a:lnTo>
                <a:lnTo>
                  <a:pt x="0" y="624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/>
              <a:t> Center of Buoyancy : B</a:t>
            </a:r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1676400" y="3048000"/>
            <a:ext cx="4343400" cy="1295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8" name="Line 6"/>
          <p:cNvSpPr>
            <a:spLocks noChangeShapeType="1"/>
          </p:cNvSpPr>
          <p:nvPr/>
        </p:nvSpPr>
        <p:spPr bwMode="auto">
          <a:xfrm>
            <a:off x="2743200" y="2057400"/>
            <a:ext cx="434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9" name="Line 7"/>
          <p:cNvSpPr>
            <a:spLocks noChangeShapeType="1"/>
          </p:cNvSpPr>
          <p:nvPr/>
        </p:nvSpPr>
        <p:spPr bwMode="auto">
          <a:xfrm>
            <a:off x="7086600" y="20574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0" name="Line 8"/>
          <p:cNvSpPr>
            <a:spLocks noChangeShapeType="1"/>
          </p:cNvSpPr>
          <p:nvPr/>
        </p:nvSpPr>
        <p:spPr bwMode="auto">
          <a:xfrm>
            <a:off x="2743200" y="2057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>
            <a:off x="2743200" y="3352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1676400" y="33528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H="1">
            <a:off x="1676400" y="2057400"/>
            <a:ext cx="1066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4" name="Line 12"/>
          <p:cNvSpPr>
            <a:spLocks noChangeShapeType="1"/>
          </p:cNvSpPr>
          <p:nvPr/>
        </p:nvSpPr>
        <p:spPr bwMode="auto">
          <a:xfrm flipH="1">
            <a:off x="6019800" y="2057400"/>
            <a:ext cx="1066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6019800" y="3352800"/>
            <a:ext cx="1066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0668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>
            <a:off x="5943600" y="3733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3886200" y="2057400"/>
            <a:ext cx="1066800" cy="990600"/>
          </a:xfrm>
          <a:prstGeom prst="line">
            <a:avLst/>
          </a:prstGeom>
          <a:noFill/>
          <a:ln w="5715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3886200" y="3124200"/>
            <a:ext cx="0" cy="1295400"/>
          </a:xfrm>
          <a:prstGeom prst="line">
            <a:avLst/>
          </a:prstGeom>
          <a:noFill/>
          <a:ln w="5715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10" name="Line 18"/>
          <p:cNvSpPr>
            <a:spLocks noChangeShapeType="1"/>
          </p:cNvSpPr>
          <p:nvPr/>
        </p:nvSpPr>
        <p:spPr bwMode="auto">
          <a:xfrm>
            <a:off x="4953000" y="2057400"/>
            <a:ext cx="0" cy="1295400"/>
          </a:xfrm>
          <a:prstGeom prst="line">
            <a:avLst/>
          </a:prstGeom>
          <a:noFill/>
          <a:ln w="5715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11" name="Line 19"/>
          <p:cNvSpPr>
            <a:spLocks noChangeShapeType="1"/>
          </p:cNvSpPr>
          <p:nvPr/>
        </p:nvSpPr>
        <p:spPr bwMode="auto">
          <a:xfrm flipH="1">
            <a:off x="3886200" y="3352800"/>
            <a:ext cx="1066800" cy="990600"/>
          </a:xfrm>
          <a:prstGeom prst="line">
            <a:avLst/>
          </a:prstGeom>
          <a:noFill/>
          <a:ln w="5715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12" name="Line 20"/>
          <p:cNvSpPr>
            <a:spLocks noChangeShapeType="1"/>
          </p:cNvSpPr>
          <p:nvPr/>
        </p:nvSpPr>
        <p:spPr bwMode="auto">
          <a:xfrm>
            <a:off x="2057400" y="25908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2498725" y="43830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4556125" y="43830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1219200" y="31988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1203325" y="384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1736725" y="22860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685800" y="4938713"/>
            <a:ext cx="49450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 Buoyancy force (Weight of Barge)</a:t>
            </a:r>
          </a:p>
          <a:p>
            <a:pPr>
              <a:buFontTx/>
              <a:buChar char="-"/>
            </a:pPr>
            <a:r>
              <a:rPr lang="en-US"/>
              <a:t> LCB : at midship</a:t>
            </a:r>
          </a:p>
          <a:p>
            <a:pPr>
              <a:buFontTx/>
              <a:buChar char="-"/>
            </a:pPr>
            <a:r>
              <a:rPr lang="en-US"/>
              <a:t> TCB : on centerline</a:t>
            </a:r>
          </a:p>
          <a:p>
            <a:pPr>
              <a:buFontTx/>
              <a:buChar char="-"/>
            </a:pPr>
            <a:r>
              <a:rPr lang="en-US"/>
              <a:t> KB : T/2</a:t>
            </a:r>
          </a:p>
          <a:p>
            <a:pPr>
              <a:buFontTx/>
              <a:buChar char="-"/>
            </a:pPr>
            <a:r>
              <a:rPr lang="en-US"/>
              <a:t> Reserve Buoyancy Force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239000" y="33512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WL</a:t>
            </a:r>
          </a:p>
        </p:txBody>
      </p:sp>
      <p:sp>
        <p:nvSpPr>
          <p:cNvPr id="315420" name="Line 28"/>
          <p:cNvSpPr>
            <a:spLocks noChangeShapeType="1"/>
          </p:cNvSpPr>
          <p:nvPr/>
        </p:nvSpPr>
        <p:spPr bwMode="auto">
          <a:xfrm>
            <a:off x="4343400" y="2667000"/>
            <a:ext cx="0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21" name="Line 29"/>
          <p:cNvSpPr>
            <a:spLocks noChangeShapeType="1"/>
          </p:cNvSpPr>
          <p:nvPr/>
        </p:nvSpPr>
        <p:spPr bwMode="auto">
          <a:xfrm flipH="1">
            <a:off x="3886200" y="2743200"/>
            <a:ext cx="1066800" cy="990600"/>
          </a:xfrm>
          <a:prstGeom prst="line">
            <a:avLst/>
          </a:prstGeom>
          <a:noFill/>
          <a:ln w="5715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22" name="Oval 30"/>
          <p:cNvSpPr>
            <a:spLocks noChangeArrowheads="1"/>
          </p:cNvSpPr>
          <p:nvPr/>
        </p:nvSpPr>
        <p:spPr bwMode="auto">
          <a:xfrm>
            <a:off x="4267200" y="3581400"/>
            <a:ext cx="1524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3" name="Rectangle 31"/>
          <p:cNvSpPr>
            <a:spLocks noChangeArrowheads="1"/>
          </p:cNvSpPr>
          <p:nvPr/>
        </p:nvSpPr>
        <p:spPr bwMode="auto">
          <a:xfrm>
            <a:off x="6553200" y="4800600"/>
            <a:ext cx="15240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5424" name="Line 32"/>
          <p:cNvSpPr>
            <a:spLocks noChangeShapeType="1"/>
          </p:cNvSpPr>
          <p:nvPr/>
        </p:nvSpPr>
        <p:spPr bwMode="auto">
          <a:xfrm>
            <a:off x="5562600" y="5562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25" name="Oval 33"/>
          <p:cNvSpPr>
            <a:spLocks noChangeArrowheads="1"/>
          </p:cNvSpPr>
          <p:nvPr/>
        </p:nvSpPr>
        <p:spPr bwMode="auto">
          <a:xfrm>
            <a:off x="7239000" y="5867400"/>
            <a:ext cx="1524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5927725" y="5602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6003925" y="49164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15428" name="Text Box 36"/>
          <p:cNvSpPr txBox="1">
            <a:spLocks noChangeArrowheads="1"/>
          </p:cNvSpPr>
          <p:nvPr/>
        </p:nvSpPr>
        <p:spPr bwMode="auto">
          <a:xfrm>
            <a:off x="6765925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15429" name="Text Box 37"/>
          <p:cNvSpPr txBox="1">
            <a:spLocks noChangeArrowheads="1"/>
          </p:cNvSpPr>
          <p:nvPr/>
        </p:nvSpPr>
        <p:spPr bwMode="auto">
          <a:xfrm>
            <a:off x="7620000" y="4418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15430" name="Text Box 38"/>
          <p:cNvSpPr txBox="1">
            <a:spLocks noChangeArrowheads="1"/>
          </p:cNvSpPr>
          <p:nvPr/>
        </p:nvSpPr>
        <p:spPr bwMode="auto">
          <a:xfrm>
            <a:off x="7467600" y="5943600"/>
            <a:ext cx="625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T/2</a:t>
            </a:r>
          </a:p>
        </p:txBody>
      </p:sp>
      <p:sp>
        <p:nvSpPr>
          <p:cNvPr id="315431" name="Line 39"/>
          <p:cNvSpPr>
            <a:spLocks noChangeShapeType="1"/>
          </p:cNvSpPr>
          <p:nvPr/>
        </p:nvSpPr>
        <p:spPr bwMode="auto">
          <a:xfrm>
            <a:off x="7391400" y="594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32" name="Line 40"/>
          <p:cNvSpPr>
            <a:spLocks noChangeShapeType="1"/>
          </p:cNvSpPr>
          <p:nvPr/>
        </p:nvSpPr>
        <p:spPr bwMode="auto">
          <a:xfrm>
            <a:off x="76200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33" name="Line 41"/>
          <p:cNvSpPr>
            <a:spLocks noChangeShapeType="1"/>
          </p:cNvSpPr>
          <p:nvPr/>
        </p:nvSpPr>
        <p:spPr bwMode="auto">
          <a:xfrm flipV="1">
            <a:off x="76200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34" name="Rectangle 42"/>
          <p:cNvSpPr>
            <a:spLocks noChangeArrowheads="1"/>
          </p:cNvSpPr>
          <p:nvPr/>
        </p:nvSpPr>
        <p:spPr bwMode="auto">
          <a:xfrm>
            <a:off x="6553200" y="48006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35" name="Line 43"/>
          <p:cNvSpPr>
            <a:spLocks noChangeShapeType="1"/>
          </p:cNvSpPr>
          <p:nvPr/>
        </p:nvSpPr>
        <p:spPr bwMode="auto">
          <a:xfrm>
            <a:off x="7315200" y="4724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15436" name="Group 44"/>
          <p:cNvGrpSpPr>
            <a:grpSpLocks/>
          </p:cNvGrpSpPr>
          <p:nvPr/>
        </p:nvGrpSpPr>
        <p:grpSpPr bwMode="auto">
          <a:xfrm>
            <a:off x="6858000" y="6323013"/>
            <a:ext cx="533400" cy="534987"/>
            <a:chOff x="3312" y="3839"/>
            <a:chExt cx="336" cy="337"/>
          </a:xfrm>
        </p:grpSpPr>
        <p:sp>
          <p:nvSpPr>
            <p:cNvPr id="315437" name="Text Box 45"/>
            <p:cNvSpPr txBox="1">
              <a:spLocks noChangeArrowheads="1"/>
            </p:cNvSpPr>
            <p:nvPr/>
          </p:nvSpPr>
          <p:spPr bwMode="auto">
            <a:xfrm>
              <a:off x="3312" y="383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315438" name="Text Box 46"/>
            <p:cNvSpPr txBox="1">
              <a:spLocks noChangeArrowheads="1"/>
            </p:cNvSpPr>
            <p:nvPr/>
          </p:nvSpPr>
          <p:spPr bwMode="auto">
            <a:xfrm>
              <a:off x="3360" y="38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</p:grpSp>
      <p:sp>
        <p:nvSpPr>
          <p:cNvPr id="315439" name="Line 47"/>
          <p:cNvSpPr>
            <a:spLocks noChangeShapeType="1"/>
          </p:cNvSpPr>
          <p:nvPr/>
        </p:nvSpPr>
        <p:spPr bwMode="auto">
          <a:xfrm>
            <a:off x="1143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40" name="Line 48"/>
          <p:cNvSpPr>
            <a:spLocks noChangeShapeType="1"/>
          </p:cNvSpPr>
          <p:nvPr/>
        </p:nvSpPr>
        <p:spPr bwMode="auto">
          <a:xfrm>
            <a:off x="11430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41" name="Line 49"/>
          <p:cNvSpPr>
            <a:spLocks noChangeShapeType="1"/>
          </p:cNvSpPr>
          <p:nvPr/>
        </p:nvSpPr>
        <p:spPr bwMode="auto">
          <a:xfrm>
            <a:off x="1066800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42" name="Line 50"/>
          <p:cNvSpPr>
            <a:spLocks noChangeShapeType="1"/>
          </p:cNvSpPr>
          <p:nvPr/>
        </p:nvSpPr>
        <p:spPr bwMode="auto">
          <a:xfrm flipV="1">
            <a:off x="11430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43" name="Line 51"/>
          <p:cNvSpPr>
            <a:spLocks noChangeShapeType="1"/>
          </p:cNvSpPr>
          <p:nvPr/>
        </p:nvSpPr>
        <p:spPr bwMode="auto">
          <a:xfrm>
            <a:off x="16764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44" name="Line 52"/>
          <p:cNvSpPr>
            <a:spLocks noChangeShapeType="1"/>
          </p:cNvSpPr>
          <p:nvPr/>
        </p:nvSpPr>
        <p:spPr bwMode="auto">
          <a:xfrm>
            <a:off x="38862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45" name="Line 53"/>
          <p:cNvSpPr>
            <a:spLocks noChangeShapeType="1"/>
          </p:cNvSpPr>
          <p:nvPr/>
        </p:nvSpPr>
        <p:spPr bwMode="auto">
          <a:xfrm>
            <a:off x="60198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46" name="Line 54"/>
          <p:cNvSpPr>
            <a:spLocks noChangeShapeType="1"/>
          </p:cNvSpPr>
          <p:nvPr/>
        </p:nvSpPr>
        <p:spPr bwMode="auto">
          <a:xfrm flipH="1">
            <a:off x="1676400" y="4572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47" name="Line 55"/>
          <p:cNvSpPr>
            <a:spLocks noChangeShapeType="1"/>
          </p:cNvSpPr>
          <p:nvPr/>
        </p:nvSpPr>
        <p:spPr bwMode="auto">
          <a:xfrm>
            <a:off x="3048000" y="4572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48" name="Line 56"/>
          <p:cNvSpPr>
            <a:spLocks noChangeShapeType="1"/>
          </p:cNvSpPr>
          <p:nvPr/>
        </p:nvSpPr>
        <p:spPr bwMode="auto">
          <a:xfrm flipH="1">
            <a:off x="38862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49" name="Line 57"/>
          <p:cNvSpPr>
            <a:spLocks noChangeShapeType="1"/>
          </p:cNvSpPr>
          <p:nvPr/>
        </p:nvSpPr>
        <p:spPr bwMode="auto">
          <a:xfrm>
            <a:off x="4953000" y="4572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50" name="Text Box 58"/>
          <p:cNvSpPr txBox="1">
            <a:spLocks noChangeArrowheads="1"/>
          </p:cNvSpPr>
          <p:nvPr/>
        </p:nvSpPr>
        <p:spPr bwMode="auto">
          <a:xfrm>
            <a:off x="7375525" y="2173288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centerline</a:t>
            </a:r>
          </a:p>
        </p:txBody>
      </p:sp>
      <p:sp>
        <p:nvSpPr>
          <p:cNvPr id="315451" name="Text Box 59"/>
          <p:cNvSpPr txBox="1">
            <a:spLocks noChangeArrowheads="1"/>
          </p:cNvSpPr>
          <p:nvPr/>
        </p:nvSpPr>
        <p:spPr bwMode="auto">
          <a:xfrm>
            <a:off x="5867400" y="13700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315452" name="Line 60"/>
          <p:cNvSpPr>
            <a:spLocks noChangeShapeType="1"/>
          </p:cNvSpPr>
          <p:nvPr/>
        </p:nvSpPr>
        <p:spPr bwMode="auto">
          <a:xfrm flipH="1">
            <a:off x="4419600" y="1752600"/>
            <a:ext cx="13716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53" name="Text Box 61"/>
          <p:cNvSpPr txBox="1">
            <a:spLocks noChangeArrowheads="1"/>
          </p:cNvSpPr>
          <p:nvPr/>
        </p:nvSpPr>
        <p:spPr bwMode="auto">
          <a:xfrm>
            <a:off x="6781800" y="5791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315454" name="Line 62"/>
          <p:cNvSpPr>
            <a:spLocks noChangeShapeType="1"/>
          </p:cNvSpPr>
          <p:nvPr/>
        </p:nvSpPr>
        <p:spPr bwMode="auto">
          <a:xfrm>
            <a:off x="205740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55" name="Line 63"/>
          <p:cNvSpPr>
            <a:spLocks noChangeShapeType="1"/>
          </p:cNvSpPr>
          <p:nvPr/>
        </p:nvSpPr>
        <p:spPr bwMode="auto">
          <a:xfrm flipV="1">
            <a:off x="2057400" y="2057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56" name="Line 64"/>
          <p:cNvSpPr>
            <a:spLocks noChangeShapeType="1"/>
          </p:cNvSpPr>
          <p:nvPr/>
        </p:nvSpPr>
        <p:spPr bwMode="auto">
          <a:xfrm flipH="1">
            <a:off x="1371600" y="2667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57" name="Text Box 65"/>
          <p:cNvSpPr txBox="1">
            <a:spLocks noChangeArrowheads="1"/>
          </p:cNvSpPr>
          <p:nvPr/>
        </p:nvSpPr>
        <p:spPr bwMode="auto">
          <a:xfrm>
            <a:off x="8442325" y="514508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3200" b="1" dirty="0">
                <a:ea typeface="굴림" pitchFamily="50" charset="-127"/>
              </a:rPr>
              <a:t>2.8 </a:t>
            </a:r>
            <a:r>
              <a:rPr lang="en-US" altLang="ko-KR" sz="3200" b="1" dirty="0">
                <a:ea typeface="굴림" pitchFamily="50" charset="-127"/>
              </a:rPr>
              <a:t>Fundamental Geometric Calculation</a:t>
            </a: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228601" y="990600"/>
            <a:ext cx="8763000" cy="519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Why numerical </a:t>
            </a:r>
            <a:r>
              <a:rPr lang="en-US" altLang="ko-K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integration</a:t>
            </a:r>
            <a:r>
              <a:rPr lang="en-US" altLang="ko-KR" sz="2800" b="1" dirty="0" smtClean="0">
                <a:solidFill>
                  <a:srgbClr val="0033CC"/>
                </a:solidFill>
                <a:ea typeface="굴림" pitchFamily="50" charset="-127"/>
              </a:rPr>
              <a:t>?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 - Ship </a:t>
            </a:r>
            <a:r>
              <a:rPr lang="en-US" altLang="ko-KR" sz="1800" dirty="0">
                <a:ea typeface="굴림" pitchFamily="50" charset="-127"/>
              </a:rPr>
              <a:t>is complex and its shape cannot usually </a:t>
            </a:r>
            <a:r>
              <a:rPr lang="en-US" altLang="ko-KR" sz="1800" dirty="0" smtClean="0">
                <a:ea typeface="굴림" pitchFamily="50" charset="-127"/>
              </a:rPr>
              <a:t>be represented </a:t>
            </a:r>
            <a:r>
              <a:rPr lang="en-US" altLang="ko-KR" sz="1800" dirty="0">
                <a:ea typeface="굴림" pitchFamily="50" charset="-127"/>
              </a:rPr>
              <a:t>by </a:t>
            </a:r>
            <a:r>
              <a:rPr lang="en-US" altLang="ko-KR" sz="1800" dirty="0" smtClean="0">
                <a:ea typeface="굴림" pitchFamily="50" charset="-127"/>
              </a:rPr>
              <a:t>a  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    mathematical </a:t>
            </a:r>
            <a:r>
              <a:rPr lang="en-US" altLang="ko-KR" sz="1800" dirty="0">
                <a:ea typeface="굴림" pitchFamily="50" charset="-127"/>
              </a:rPr>
              <a:t>equation</a:t>
            </a:r>
            <a:r>
              <a:rPr lang="en-US" altLang="ko-KR" sz="1800" dirty="0" smtClean="0">
                <a:ea typeface="굴림" pitchFamily="50" charset="-127"/>
              </a:rPr>
              <a:t>.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 - A numerical </a:t>
            </a:r>
            <a:r>
              <a:rPr lang="en-US" altLang="ko-KR" sz="1800" dirty="0">
                <a:ea typeface="굴림" pitchFamily="50" charset="-127"/>
              </a:rPr>
              <a:t>scheme, therefore, should be used to </a:t>
            </a:r>
            <a:r>
              <a:rPr lang="en-US" altLang="ko-KR" sz="1800" dirty="0" smtClean="0">
                <a:ea typeface="굴림" pitchFamily="50" charset="-127"/>
              </a:rPr>
              <a:t>calculate </a:t>
            </a:r>
            <a:r>
              <a:rPr lang="en-US" altLang="ko-KR" sz="1800" dirty="0">
                <a:ea typeface="굴림" pitchFamily="50" charset="-127"/>
              </a:rPr>
              <a:t>the ship’s </a:t>
            </a:r>
            <a:endParaRPr lang="en-US" altLang="ko-KR" sz="1800" dirty="0" smtClean="0">
              <a:ea typeface="굴림" pitchFamily="50" charset="-127"/>
            </a:endParaRP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   geometrical </a:t>
            </a:r>
            <a:r>
              <a:rPr lang="en-US" altLang="ko-KR" sz="1800" dirty="0">
                <a:ea typeface="굴림" pitchFamily="50" charset="-127"/>
              </a:rPr>
              <a:t>properties</a:t>
            </a:r>
            <a:r>
              <a:rPr lang="en-US" altLang="ko-KR" sz="1800" dirty="0" smtClean="0">
                <a:ea typeface="굴림" pitchFamily="50" charset="-127"/>
              </a:rPr>
              <a:t>.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 - Uses the coordinates of a curve (e.g. Table of Offsets) to integrate</a:t>
            </a:r>
            <a:endParaRPr lang="en-US" altLang="ko-KR" sz="1800" dirty="0">
              <a:ea typeface="굴림" pitchFamily="50" charset="-127"/>
            </a:endParaRPr>
          </a:p>
          <a:p>
            <a:pPr>
              <a:lnSpc>
                <a:spcPct val="130000"/>
              </a:lnSpc>
            </a:pPr>
            <a:endParaRPr lang="en-US" altLang="ko-KR" sz="1800" dirty="0">
              <a:solidFill>
                <a:srgbClr val="0033CC"/>
              </a:solidFill>
              <a:ea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Which numerical method</a:t>
            </a:r>
            <a:r>
              <a:rPr lang="en-US" altLang="ko-KR" sz="2800" b="1" dirty="0">
                <a:solidFill>
                  <a:srgbClr val="0033CC"/>
                </a:solidFill>
                <a:ea typeface="굴림" pitchFamily="50" charset="-127"/>
              </a:rPr>
              <a:t> </a:t>
            </a:r>
            <a:r>
              <a:rPr lang="en-US" altLang="ko-KR" sz="2800" b="1" dirty="0" smtClean="0">
                <a:solidFill>
                  <a:srgbClr val="0033CC"/>
                </a:solidFill>
                <a:ea typeface="굴림" pitchFamily="50" charset="-127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ko-KR" sz="2800" dirty="0" smtClean="0">
                <a:ea typeface="굴림" pitchFamily="50" charset="-127"/>
              </a:rPr>
              <a:t>	- Rectangle rule</a:t>
            </a:r>
            <a:endParaRPr lang="en-US" altLang="ko-KR" sz="2800" b="1" dirty="0" smtClean="0">
              <a:solidFill>
                <a:srgbClr val="0033CC"/>
              </a:solidFill>
              <a:ea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800" b="1" dirty="0" smtClean="0">
                <a:solidFill>
                  <a:srgbClr val="0033CC"/>
                </a:solidFill>
                <a:ea typeface="굴림" pitchFamily="50" charset="-127"/>
              </a:rPr>
              <a:t>	</a:t>
            </a:r>
            <a:r>
              <a:rPr lang="en-US" altLang="ko-KR" sz="2800" dirty="0" smtClean="0">
                <a:ea typeface="굴림" pitchFamily="50" charset="-127"/>
              </a:rPr>
              <a:t>- Trapezoidal </a:t>
            </a:r>
            <a:r>
              <a:rPr lang="en-US" altLang="ko-KR" sz="2800" dirty="0">
                <a:ea typeface="굴림" pitchFamily="50" charset="-127"/>
              </a:rPr>
              <a:t>rule</a:t>
            </a:r>
          </a:p>
          <a:p>
            <a:pPr>
              <a:lnSpc>
                <a:spcPct val="130000"/>
              </a:lnSpc>
            </a:pPr>
            <a:r>
              <a:rPr lang="en-US" altLang="ko-KR" sz="2800" dirty="0">
                <a:ea typeface="굴림" pitchFamily="50" charset="-127"/>
              </a:rPr>
              <a:t>   </a:t>
            </a:r>
            <a:r>
              <a:rPr lang="en-US" altLang="ko-KR" sz="2800" dirty="0" smtClean="0">
                <a:ea typeface="굴림" pitchFamily="50" charset="-127"/>
              </a:rPr>
              <a:t>	- </a:t>
            </a:r>
            <a:r>
              <a:rPr lang="en-US" altLang="ko-KR" sz="2800" dirty="0">
                <a:ea typeface="굴림" pitchFamily="50" charset="-127"/>
              </a:rPr>
              <a:t>Simpson’s 1st rule (Used in this course)</a:t>
            </a:r>
          </a:p>
          <a:p>
            <a:pPr>
              <a:lnSpc>
                <a:spcPct val="130000"/>
              </a:lnSpc>
            </a:pPr>
            <a:r>
              <a:rPr lang="en-US" altLang="ko-KR" sz="2800" dirty="0">
                <a:ea typeface="굴림" pitchFamily="50" charset="-127"/>
              </a:rPr>
              <a:t>   </a:t>
            </a:r>
            <a:r>
              <a:rPr lang="en-US" altLang="ko-KR" sz="2800" dirty="0" smtClean="0">
                <a:ea typeface="굴림" pitchFamily="50" charset="-127"/>
              </a:rPr>
              <a:t>	- </a:t>
            </a:r>
            <a:r>
              <a:rPr lang="en-US" altLang="ko-KR" sz="2800" dirty="0">
                <a:ea typeface="굴림" pitchFamily="50" charset="-127"/>
              </a:rPr>
              <a:t>Simpson’s 2nd rule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 descr="http://upload.wikimedia.org/wikipedia/commons/e/ea/Integration_rect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33400"/>
            <a:ext cx="3238500" cy="1047750"/>
          </a:xfrm>
          <a:prstGeom prst="rect">
            <a:avLst/>
          </a:prstGeom>
          <a:noFill/>
        </p:spPr>
      </p:pic>
      <p:pic>
        <p:nvPicPr>
          <p:cNvPr id="440324" name="Picture 4" descr="http://upload.wikimedia.org/wikipedia/commons/a/a8/Calkowanie_numeryczne-metoda_trapez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743200"/>
            <a:ext cx="3238500" cy="971550"/>
          </a:xfrm>
          <a:prstGeom prst="rect">
            <a:avLst/>
          </a:prstGeom>
          <a:noFill/>
        </p:spPr>
      </p:pic>
      <p:pic>
        <p:nvPicPr>
          <p:cNvPr id="440326" name="Picture 6" descr="http://upload.wikimedia.org/wikipedia/commons/5/50/Integration_simps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800600"/>
            <a:ext cx="3238500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1905000"/>
            <a:ext cx="2286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Rectangle rule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096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Simpson’s rule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962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Trapezoidal rule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517525" y="1360488"/>
            <a:ext cx="479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>
                <a:ea typeface="굴림" pitchFamily="50" charset="-127"/>
              </a:rPr>
              <a:t>    - </a:t>
            </a:r>
            <a:r>
              <a:rPr lang="en-US" altLang="ko-KR" sz="2800">
                <a:ea typeface="굴림" pitchFamily="50" charset="-127"/>
              </a:rPr>
              <a:t>Uses 2 data points </a:t>
            </a:r>
          </a:p>
          <a:p>
            <a:r>
              <a:rPr lang="en-US" altLang="ko-KR" sz="2800">
                <a:ea typeface="굴림" pitchFamily="50" charset="-127"/>
              </a:rPr>
              <a:t>    - Assumes linear curve      </a:t>
            </a:r>
          </a:p>
        </p:txBody>
      </p:sp>
      <p:sp>
        <p:nvSpPr>
          <p:cNvPr id="317467" name="Text Box 27"/>
          <p:cNvSpPr txBox="1">
            <a:spLocks noChangeArrowheads="1"/>
          </p:cNvSpPr>
          <p:nvPr/>
        </p:nvSpPr>
        <p:spPr bwMode="auto">
          <a:xfrm>
            <a:off x="4878388" y="1751013"/>
            <a:ext cx="1716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i="1" dirty="0">
                <a:ea typeface="굴림" pitchFamily="50" charset="-127"/>
              </a:rPr>
              <a:t>: </a:t>
            </a:r>
            <a:r>
              <a:rPr lang="en-US" altLang="ko-KR" sz="2800" b="1" i="1" dirty="0">
                <a:ea typeface="굴림" pitchFamily="50" charset="-127"/>
              </a:rPr>
              <a:t>y=</a:t>
            </a:r>
            <a:r>
              <a:rPr lang="en-US" altLang="ko-KR" sz="2800" b="1" i="1" dirty="0" err="1">
                <a:ea typeface="굴림" pitchFamily="50" charset="-127"/>
              </a:rPr>
              <a:t>mx+b</a:t>
            </a:r>
            <a:endParaRPr lang="en-US" altLang="ko-KR" sz="2800" b="1" i="1" dirty="0">
              <a:ea typeface="굴림" pitchFamily="50" charset="-127"/>
            </a:endParaRPr>
          </a:p>
        </p:txBody>
      </p:sp>
      <p:sp>
        <p:nvSpPr>
          <p:cNvPr id="317468" name="Text Box 28"/>
          <p:cNvSpPr txBox="1">
            <a:spLocks noChangeArrowheads="1"/>
          </p:cNvSpPr>
          <p:nvPr/>
        </p:nvSpPr>
        <p:spPr bwMode="auto">
          <a:xfrm>
            <a:off x="1008063" y="5759450"/>
            <a:ext cx="5697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dirty="0">
                <a:ea typeface="굴림" pitchFamily="50" charset="-127"/>
              </a:rPr>
              <a:t>Total Area = A1+A2+A3</a:t>
            </a:r>
          </a:p>
          <a:p>
            <a:r>
              <a:rPr lang="en-US" altLang="ko-KR" sz="2800" dirty="0">
                <a:ea typeface="굴림" pitchFamily="50" charset="-127"/>
              </a:rPr>
              <a:t>                   = s/2 (y1+2y2+2y3+y4)</a:t>
            </a:r>
          </a:p>
        </p:txBody>
      </p:sp>
      <p:grpSp>
        <p:nvGrpSpPr>
          <p:cNvPr id="317471" name="Group 31"/>
          <p:cNvGrpSpPr>
            <a:grpSpLocks/>
          </p:cNvGrpSpPr>
          <p:nvPr/>
        </p:nvGrpSpPr>
        <p:grpSpPr bwMode="auto">
          <a:xfrm>
            <a:off x="990600" y="2479675"/>
            <a:ext cx="7310439" cy="2473325"/>
            <a:chOff x="1056" y="1850"/>
            <a:chExt cx="4605" cy="1558"/>
          </a:xfrm>
        </p:grpSpPr>
        <p:sp>
          <p:nvSpPr>
            <p:cNvPr id="317443" name="Line 3"/>
            <p:cNvSpPr>
              <a:spLocks noChangeShapeType="1"/>
            </p:cNvSpPr>
            <p:nvPr/>
          </p:nvSpPr>
          <p:spPr bwMode="auto">
            <a:xfrm>
              <a:off x="1056" y="3120"/>
              <a:ext cx="3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44" name="Line 4"/>
            <p:cNvSpPr>
              <a:spLocks noChangeShapeType="1"/>
            </p:cNvSpPr>
            <p:nvPr/>
          </p:nvSpPr>
          <p:spPr bwMode="auto">
            <a:xfrm flipV="1">
              <a:off x="1056" y="201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45" name="Freeform 5"/>
            <p:cNvSpPr>
              <a:spLocks/>
            </p:cNvSpPr>
            <p:nvPr/>
          </p:nvSpPr>
          <p:spPr bwMode="auto">
            <a:xfrm>
              <a:off x="1440" y="2112"/>
              <a:ext cx="2208" cy="48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84" y="192"/>
                </a:cxn>
                <a:cxn ang="0">
                  <a:pos x="912" y="240"/>
                </a:cxn>
                <a:cxn ang="0">
                  <a:pos x="1536" y="336"/>
                </a:cxn>
                <a:cxn ang="0">
                  <a:pos x="2208" y="0"/>
                </a:cxn>
              </a:cxnLst>
              <a:rect l="0" t="0" r="r" b="b"/>
              <a:pathLst>
                <a:path w="2208" h="480">
                  <a:moveTo>
                    <a:pt x="0" y="480"/>
                  </a:moveTo>
                  <a:cubicBezTo>
                    <a:pt x="116" y="356"/>
                    <a:pt x="232" y="232"/>
                    <a:pt x="384" y="192"/>
                  </a:cubicBezTo>
                  <a:cubicBezTo>
                    <a:pt x="536" y="152"/>
                    <a:pt x="720" y="216"/>
                    <a:pt x="912" y="240"/>
                  </a:cubicBezTo>
                  <a:cubicBezTo>
                    <a:pt x="1104" y="264"/>
                    <a:pt x="1320" y="376"/>
                    <a:pt x="1536" y="336"/>
                  </a:cubicBezTo>
                  <a:cubicBezTo>
                    <a:pt x="1752" y="296"/>
                    <a:pt x="2096" y="56"/>
                    <a:pt x="2208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46" name="Line 6"/>
            <p:cNvSpPr>
              <a:spLocks noChangeShapeType="1"/>
            </p:cNvSpPr>
            <p:nvPr/>
          </p:nvSpPr>
          <p:spPr bwMode="auto">
            <a:xfrm>
              <a:off x="1632" y="244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47" name="Line 7"/>
            <p:cNvSpPr>
              <a:spLocks noChangeShapeType="1"/>
            </p:cNvSpPr>
            <p:nvPr/>
          </p:nvSpPr>
          <p:spPr bwMode="auto">
            <a:xfrm>
              <a:off x="2352" y="23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48" name="Line 8"/>
            <p:cNvSpPr>
              <a:spLocks noChangeShapeType="1"/>
            </p:cNvSpPr>
            <p:nvPr/>
          </p:nvSpPr>
          <p:spPr bwMode="auto">
            <a:xfrm>
              <a:off x="3024" y="244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49" name="Line 9"/>
            <p:cNvSpPr>
              <a:spLocks noChangeShapeType="1"/>
            </p:cNvSpPr>
            <p:nvPr/>
          </p:nvSpPr>
          <p:spPr bwMode="auto">
            <a:xfrm>
              <a:off x="3648" y="211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50" name="Text Box 10"/>
            <p:cNvSpPr txBox="1">
              <a:spLocks noChangeArrowheads="1"/>
            </p:cNvSpPr>
            <p:nvPr/>
          </p:nvSpPr>
          <p:spPr bwMode="auto">
            <a:xfrm>
              <a:off x="1440" y="312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x1</a:t>
              </a:r>
            </a:p>
          </p:txBody>
        </p:sp>
        <p:sp>
          <p:nvSpPr>
            <p:cNvPr id="317451" name="Text Box 11"/>
            <p:cNvSpPr txBox="1">
              <a:spLocks noChangeArrowheads="1"/>
            </p:cNvSpPr>
            <p:nvPr/>
          </p:nvSpPr>
          <p:spPr bwMode="auto">
            <a:xfrm>
              <a:off x="2208" y="312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x2</a:t>
              </a:r>
            </a:p>
          </p:txBody>
        </p:sp>
        <p:sp>
          <p:nvSpPr>
            <p:cNvPr id="317452" name="Text Box 12"/>
            <p:cNvSpPr txBox="1">
              <a:spLocks noChangeArrowheads="1"/>
            </p:cNvSpPr>
            <p:nvPr/>
          </p:nvSpPr>
          <p:spPr bwMode="auto">
            <a:xfrm>
              <a:off x="2880" y="312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>
                  <a:ea typeface="굴림" pitchFamily="50" charset="-127"/>
                </a:rPr>
                <a:t>x3</a:t>
              </a:r>
            </a:p>
          </p:txBody>
        </p:sp>
        <p:sp>
          <p:nvSpPr>
            <p:cNvPr id="317453" name="Text Box 13"/>
            <p:cNvSpPr txBox="1">
              <a:spLocks noChangeArrowheads="1"/>
            </p:cNvSpPr>
            <p:nvPr/>
          </p:nvSpPr>
          <p:spPr bwMode="auto">
            <a:xfrm>
              <a:off x="3504" y="312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x4</a:t>
              </a:r>
            </a:p>
          </p:txBody>
        </p:sp>
        <p:sp>
          <p:nvSpPr>
            <p:cNvPr id="317454" name="Text Box 14"/>
            <p:cNvSpPr txBox="1">
              <a:spLocks noChangeArrowheads="1"/>
            </p:cNvSpPr>
            <p:nvPr/>
          </p:nvSpPr>
          <p:spPr bwMode="auto">
            <a:xfrm>
              <a:off x="1872" y="3024"/>
              <a:ext cx="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s</a:t>
              </a:r>
            </a:p>
          </p:txBody>
        </p:sp>
        <p:sp>
          <p:nvSpPr>
            <p:cNvPr id="317455" name="Text Box 15"/>
            <p:cNvSpPr txBox="1">
              <a:spLocks noChangeArrowheads="1"/>
            </p:cNvSpPr>
            <p:nvPr/>
          </p:nvSpPr>
          <p:spPr bwMode="auto">
            <a:xfrm>
              <a:off x="2640" y="302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s</a:t>
              </a:r>
            </a:p>
          </p:txBody>
        </p:sp>
        <p:sp>
          <p:nvSpPr>
            <p:cNvPr id="317456" name="Text Box 16"/>
            <p:cNvSpPr txBox="1">
              <a:spLocks noChangeArrowheads="1"/>
            </p:cNvSpPr>
            <p:nvPr/>
          </p:nvSpPr>
          <p:spPr bwMode="auto">
            <a:xfrm>
              <a:off x="3264" y="302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s</a:t>
              </a:r>
            </a:p>
          </p:txBody>
        </p:sp>
        <p:sp>
          <p:nvSpPr>
            <p:cNvPr id="317457" name="Text Box 17"/>
            <p:cNvSpPr txBox="1">
              <a:spLocks noChangeArrowheads="1"/>
            </p:cNvSpPr>
            <p:nvPr/>
          </p:nvSpPr>
          <p:spPr bwMode="auto">
            <a:xfrm>
              <a:off x="1488" y="216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y1</a:t>
              </a:r>
            </a:p>
          </p:txBody>
        </p:sp>
        <p:sp>
          <p:nvSpPr>
            <p:cNvPr id="317458" name="Text Box 18"/>
            <p:cNvSpPr txBox="1">
              <a:spLocks noChangeArrowheads="1"/>
            </p:cNvSpPr>
            <p:nvPr/>
          </p:nvSpPr>
          <p:spPr bwMode="auto">
            <a:xfrm>
              <a:off x="2208" y="206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y2</a:t>
              </a:r>
            </a:p>
          </p:txBody>
        </p:sp>
        <p:sp>
          <p:nvSpPr>
            <p:cNvPr id="317459" name="Text Box 19"/>
            <p:cNvSpPr txBox="1">
              <a:spLocks noChangeArrowheads="1"/>
            </p:cNvSpPr>
            <p:nvPr/>
          </p:nvSpPr>
          <p:spPr bwMode="auto">
            <a:xfrm>
              <a:off x="2870" y="2138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y3</a:t>
              </a:r>
            </a:p>
          </p:txBody>
        </p:sp>
        <p:sp>
          <p:nvSpPr>
            <p:cNvPr id="317460" name="Text Box 20"/>
            <p:cNvSpPr txBox="1">
              <a:spLocks noChangeArrowheads="1"/>
            </p:cNvSpPr>
            <p:nvPr/>
          </p:nvSpPr>
          <p:spPr bwMode="auto">
            <a:xfrm>
              <a:off x="3542" y="185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y4</a:t>
              </a:r>
            </a:p>
          </p:txBody>
        </p:sp>
        <p:sp>
          <p:nvSpPr>
            <p:cNvPr id="317461" name="Text Box 21"/>
            <p:cNvSpPr txBox="1">
              <a:spLocks noChangeArrowheads="1"/>
            </p:cNvSpPr>
            <p:nvPr/>
          </p:nvSpPr>
          <p:spPr bwMode="auto">
            <a:xfrm>
              <a:off x="1824" y="2592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A1</a:t>
              </a:r>
            </a:p>
          </p:txBody>
        </p:sp>
        <p:sp>
          <p:nvSpPr>
            <p:cNvPr id="317462" name="Text Box 22"/>
            <p:cNvSpPr txBox="1">
              <a:spLocks noChangeArrowheads="1"/>
            </p:cNvSpPr>
            <p:nvPr/>
          </p:nvSpPr>
          <p:spPr bwMode="auto">
            <a:xfrm>
              <a:off x="2534" y="2618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>
                  <a:ea typeface="굴림" pitchFamily="50" charset="-127"/>
                </a:rPr>
                <a:t>A2</a:t>
              </a:r>
            </a:p>
          </p:txBody>
        </p:sp>
        <p:sp>
          <p:nvSpPr>
            <p:cNvPr id="317463" name="Text Box 23"/>
            <p:cNvSpPr txBox="1">
              <a:spLocks noChangeArrowheads="1"/>
            </p:cNvSpPr>
            <p:nvPr/>
          </p:nvSpPr>
          <p:spPr bwMode="auto">
            <a:xfrm>
              <a:off x="3168" y="2640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A3</a:t>
              </a:r>
            </a:p>
          </p:txBody>
        </p:sp>
        <p:sp>
          <p:nvSpPr>
            <p:cNvPr id="317464" name="Line 24"/>
            <p:cNvSpPr>
              <a:spLocks noChangeShapeType="1"/>
            </p:cNvSpPr>
            <p:nvPr/>
          </p:nvSpPr>
          <p:spPr bwMode="auto">
            <a:xfrm flipV="1">
              <a:off x="1632" y="2352"/>
              <a:ext cx="720" cy="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65" name="Line 25"/>
            <p:cNvSpPr>
              <a:spLocks noChangeShapeType="1"/>
            </p:cNvSpPr>
            <p:nvPr/>
          </p:nvSpPr>
          <p:spPr bwMode="auto">
            <a:xfrm>
              <a:off x="2352" y="2352"/>
              <a:ext cx="672" cy="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66" name="Line 26"/>
            <p:cNvSpPr>
              <a:spLocks noChangeShapeType="1"/>
            </p:cNvSpPr>
            <p:nvPr/>
          </p:nvSpPr>
          <p:spPr bwMode="auto">
            <a:xfrm flipV="1">
              <a:off x="3024" y="21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69" name="Text Box 29"/>
            <p:cNvSpPr txBox="1">
              <a:spLocks noChangeArrowheads="1"/>
            </p:cNvSpPr>
            <p:nvPr/>
          </p:nvSpPr>
          <p:spPr bwMode="auto">
            <a:xfrm>
              <a:off x="3984" y="2015"/>
              <a:ext cx="1677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800" dirty="0" smtClean="0">
                  <a:ea typeface="굴림" pitchFamily="50" charset="-127"/>
                </a:rPr>
                <a:t>A1=s/2*(y1+y2)</a:t>
              </a:r>
              <a:endParaRPr lang="en-US" altLang="ko-KR" sz="2800" dirty="0">
                <a:ea typeface="굴림" pitchFamily="50" charset="-127"/>
              </a:endParaRPr>
            </a:p>
            <a:p>
              <a:r>
                <a:rPr lang="en-US" altLang="ko-KR" sz="2800" dirty="0" smtClean="0">
                  <a:ea typeface="굴림" pitchFamily="50" charset="-127"/>
                </a:rPr>
                <a:t>A2=s/2*(y2+y3)</a:t>
              </a:r>
              <a:endParaRPr lang="en-US" altLang="ko-KR" sz="2800" dirty="0">
                <a:ea typeface="굴림" pitchFamily="50" charset="-127"/>
              </a:endParaRPr>
            </a:p>
            <a:p>
              <a:r>
                <a:rPr lang="en-US" altLang="ko-KR" sz="2800" dirty="0" smtClean="0">
                  <a:ea typeface="굴림" pitchFamily="50" charset="-127"/>
                </a:rPr>
                <a:t>A3=s/2*(y3+y4</a:t>
              </a:r>
              <a:r>
                <a:rPr lang="en-US" altLang="ko-KR" dirty="0" smtClean="0">
                  <a:ea typeface="굴림" pitchFamily="50" charset="-127"/>
                </a:rPr>
                <a:t>)</a:t>
              </a:r>
              <a:endParaRPr lang="en-US" altLang="ko-KR" dirty="0">
                <a:ea typeface="굴림" pitchFamily="50" charset="-127"/>
              </a:endParaRPr>
            </a:p>
          </p:txBody>
        </p:sp>
      </p:grpSp>
      <p:sp>
        <p:nvSpPr>
          <p:cNvPr id="317470" name="Rectangle 30"/>
          <p:cNvSpPr>
            <a:spLocks noChangeArrowheads="1"/>
          </p:cNvSpPr>
          <p:nvPr/>
        </p:nvSpPr>
        <p:spPr bwMode="auto">
          <a:xfrm>
            <a:off x="2743200" y="381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3200" b="1">
                <a:ea typeface="굴림" pitchFamily="50" charset="-127"/>
              </a:rPr>
              <a:t>Trapezoidal Rule</a:t>
            </a:r>
            <a:endParaRPr lang="en-US" altLang="ko-KR" i="1">
              <a:ea typeface="굴림" pitchFamily="50" charset="-127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066800" y="5257800"/>
            <a:ext cx="4370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굴림" pitchFamily="50" charset="-127"/>
              </a:rPr>
              <a:t>s = </a:t>
            </a:r>
            <a:r>
              <a:rPr lang="en-US" altLang="ko-KR" dirty="0" smtClean="0">
                <a:latin typeface="GreekC"/>
                <a:ea typeface="굴림" pitchFamily="50" charset="-127"/>
                <a:cs typeface="GreekC"/>
              </a:rPr>
              <a:t>∆</a:t>
            </a: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x </a:t>
            </a:r>
            <a:r>
              <a:rPr lang="en-US" altLang="ko-KR" dirty="0" smtClean="0">
                <a:ea typeface="굴림" pitchFamily="50" charset="-127"/>
              </a:rPr>
              <a:t>= x2-x1 = x3-x2 = x4-x3</a:t>
            </a:r>
            <a:endParaRPr lang="en-US" altLang="ko-KR" dirty="0"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457200" y="1217613"/>
            <a:ext cx="7070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>
                <a:ea typeface="굴림" pitchFamily="50" charset="-127"/>
              </a:rPr>
              <a:t>    - </a:t>
            </a:r>
            <a:r>
              <a:rPr lang="en-US" altLang="ko-KR" sz="2800">
                <a:ea typeface="굴림" pitchFamily="50" charset="-127"/>
              </a:rPr>
              <a:t>Uses 3 data points </a:t>
            </a:r>
          </a:p>
          <a:p>
            <a:r>
              <a:rPr lang="en-US" altLang="ko-KR" sz="2800">
                <a:ea typeface="굴림" pitchFamily="50" charset="-127"/>
              </a:rPr>
              <a:t>    - Assume 2nd order polynomial curve      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762000" y="5943600"/>
            <a:ext cx="113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Area :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1947863" y="5562600"/>
          <a:ext cx="6926262" cy="1141413"/>
        </p:xfrm>
        <a:graphic>
          <a:graphicData uri="http://schemas.openxmlformats.org/presentationml/2006/ole">
            <p:oleObj spid="_x0000_s318468" name="Equation" r:id="rId3" imgW="2387520" imgH="393480" progId="Equation.3">
              <p:embed/>
            </p:oleObj>
          </a:graphicData>
        </a:graphic>
      </p:graphicFrame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2768600" y="303213"/>
            <a:ext cx="3927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1">
                <a:ea typeface="굴림" pitchFamily="50" charset="-127"/>
              </a:rPr>
              <a:t>Simpson’s 1st Rule</a:t>
            </a: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990600" y="4724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x1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2590800" y="4724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x3</a:t>
            </a:r>
          </a:p>
        </p:txBody>
      </p:sp>
      <p:sp>
        <p:nvSpPr>
          <p:cNvPr id="318472" name="Line 8"/>
          <p:cNvSpPr>
            <a:spLocks noChangeShapeType="1"/>
          </p:cNvSpPr>
          <p:nvPr/>
        </p:nvSpPr>
        <p:spPr bwMode="auto">
          <a:xfrm>
            <a:off x="633413" y="4695825"/>
            <a:ext cx="3221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3" name="Line 9"/>
          <p:cNvSpPr>
            <a:spLocks noChangeShapeType="1"/>
          </p:cNvSpPr>
          <p:nvPr/>
        </p:nvSpPr>
        <p:spPr bwMode="auto">
          <a:xfrm flipV="1">
            <a:off x="633413" y="3133725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4" name="Freeform 10"/>
          <p:cNvSpPr>
            <a:spLocks/>
          </p:cNvSpPr>
          <p:nvPr/>
        </p:nvSpPr>
        <p:spPr bwMode="auto">
          <a:xfrm>
            <a:off x="1055688" y="3270250"/>
            <a:ext cx="2428875" cy="677863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384" y="192"/>
              </a:cxn>
              <a:cxn ang="0">
                <a:pos x="912" y="240"/>
              </a:cxn>
              <a:cxn ang="0">
                <a:pos x="1536" y="336"/>
              </a:cxn>
              <a:cxn ang="0">
                <a:pos x="2208" y="0"/>
              </a:cxn>
            </a:cxnLst>
            <a:rect l="0" t="0" r="r" b="b"/>
            <a:pathLst>
              <a:path w="2208" h="480">
                <a:moveTo>
                  <a:pt x="0" y="480"/>
                </a:moveTo>
                <a:cubicBezTo>
                  <a:pt x="116" y="356"/>
                  <a:pt x="232" y="232"/>
                  <a:pt x="384" y="192"/>
                </a:cubicBezTo>
                <a:cubicBezTo>
                  <a:pt x="536" y="152"/>
                  <a:pt x="720" y="216"/>
                  <a:pt x="912" y="240"/>
                </a:cubicBezTo>
                <a:cubicBezTo>
                  <a:pt x="1104" y="264"/>
                  <a:pt x="1320" y="376"/>
                  <a:pt x="1536" y="336"/>
                </a:cubicBezTo>
                <a:cubicBezTo>
                  <a:pt x="1752" y="296"/>
                  <a:pt x="2096" y="56"/>
                  <a:pt x="22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5" name="Line 11"/>
          <p:cNvSpPr>
            <a:spLocks noChangeShapeType="1"/>
          </p:cNvSpPr>
          <p:nvPr/>
        </p:nvSpPr>
        <p:spPr bwMode="auto">
          <a:xfrm>
            <a:off x="1266825" y="3744913"/>
            <a:ext cx="0" cy="95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6" name="Line 12"/>
          <p:cNvSpPr>
            <a:spLocks noChangeShapeType="1"/>
          </p:cNvSpPr>
          <p:nvPr/>
        </p:nvSpPr>
        <p:spPr bwMode="auto">
          <a:xfrm>
            <a:off x="2798763" y="3744913"/>
            <a:ext cx="0" cy="95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2590800" y="2819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i="1" dirty="0">
                <a:ea typeface="굴림" pitchFamily="50" charset="-127"/>
              </a:rPr>
              <a:t> </a:t>
            </a:r>
            <a:r>
              <a:rPr lang="en-US" altLang="ko-KR" b="1" i="1" dirty="0">
                <a:ea typeface="굴림" pitchFamily="50" charset="-127"/>
              </a:rPr>
              <a:t>y(x)=ax²+bx+c</a:t>
            </a:r>
          </a:p>
        </p:txBody>
      </p:sp>
      <p:sp>
        <p:nvSpPr>
          <p:cNvPr id="318478" name="Text Box 14"/>
          <p:cNvSpPr txBox="1">
            <a:spLocks noChangeArrowheads="1"/>
          </p:cNvSpPr>
          <p:nvPr/>
        </p:nvSpPr>
        <p:spPr bwMode="auto">
          <a:xfrm>
            <a:off x="3894138" y="43481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x</a:t>
            </a:r>
          </a:p>
        </p:txBody>
      </p:sp>
      <p:sp>
        <p:nvSpPr>
          <p:cNvPr id="318479" name="Text Box 15"/>
          <p:cNvSpPr txBox="1">
            <a:spLocks noChangeArrowheads="1"/>
          </p:cNvSpPr>
          <p:nvPr/>
        </p:nvSpPr>
        <p:spPr bwMode="auto">
          <a:xfrm>
            <a:off x="304800" y="28543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y</a:t>
            </a:r>
          </a:p>
        </p:txBody>
      </p:sp>
      <p:sp>
        <p:nvSpPr>
          <p:cNvPr id="318480" name="Line 16"/>
          <p:cNvSpPr>
            <a:spLocks noChangeShapeType="1"/>
          </p:cNvSpPr>
          <p:nvPr/>
        </p:nvSpPr>
        <p:spPr bwMode="auto">
          <a:xfrm flipH="1">
            <a:off x="1266825" y="3541713"/>
            <a:ext cx="369888" cy="47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81" name="Line 17"/>
          <p:cNvSpPr>
            <a:spLocks noChangeShapeType="1"/>
          </p:cNvSpPr>
          <p:nvPr/>
        </p:nvSpPr>
        <p:spPr bwMode="auto">
          <a:xfrm flipH="1">
            <a:off x="1266825" y="3608388"/>
            <a:ext cx="633413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82" name="Line 18"/>
          <p:cNvSpPr>
            <a:spLocks noChangeShapeType="1"/>
          </p:cNvSpPr>
          <p:nvPr/>
        </p:nvSpPr>
        <p:spPr bwMode="auto">
          <a:xfrm flipH="1">
            <a:off x="1371600" y="3676650"/>
            <a:ext cx="792163" cy="101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83" name="Line 19"/>
          <p:cNvSpPr>
            <a:spLocks noChangeShapeType="1"/>
          </p:cNvSpPr>
          <p:nvPr/>
        </p:nvSpPr>
        <p:spPr bwMode="auto">
          <a:xfrm flipH="1">
            <a:off x="1689100" y="3744913"/>
            <a:ext cx="685800" cy="95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84" name="Line 20"/>
          <p:cNvSpPr>
            <a:spLocks noChangeShapeType="1"/>
          </p:cNvSpPr>
          <p:nvPr/>
        </p:nvSpPr>
        <p:spPr bwMode="auto">
          <a:xfrm flipH="1">
            <a:off x="2006600" y="3744913"/>
            <a:ext cx="633413" cy="95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85" name="Line 21"/>
          <p:cNvSpPr>
            <a:spLocks noChangeShapeType="1"/>
          </p:cNvSpPr>
          <p:nvPr/>
        </p:nvSpPr>
        <p:spPr bwMode="auto">
          <a:xfrm flipH="1">
            <a:off x="2270125" y="3881438"/>
            <a:ext cx="528638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86" name="Line 22"/>
          <p:cNvSpPr>
            <a:spLocks noChangeShapeType="1"/>
          </p:cNvSpPr>
          <p:nvPr/>
        </p:nvSpPr>
        <p:spPr bwMode="auto">
          <a:xfrm flipH="1">
            <a:off x="2533650" y="4287838"/>
            <a:ext cx="265113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87" name="Text Box 23"/>
          <p:cNvSpPr txBox="1">
            <a:spLocks noChangeArrowheads="1"/>
          </p:cNvSpPr>
          <p:nvPr/>
        </p:nvSpPr>
        <p:spPr bwMode="auto">
          <a:xfrm>
            <a:off x="2217738" y="3881438"/>
            <a:ext cx="31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i="1">
                <a:ea typeface="굴림" pitchFamily="50" charset="-127"/>
              </a:rPr>
              <a:t>A</a:t>
            </a:r>
          </a:p>
        </p:txBody>
      </p:sp>
      <p:sp>
        <p:nvSpPr>
          <p:cNvPr id="318488" name="Rectangle 24"/>
          <p:cNvSpPr>
            <a:spLocks noChangeArrowheads="1"/>
          </p:cNvSpPr>
          <p:nvPr/>
        </p:nvSpPr>
        <p:spPr bwMode="auto">
          <a:xfrm>
            <a:off x="1477963" y="3541713"/>
            <a:ext cx="158750" cy="1154112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>
              <a:ea typeface="굴림" pitchFamily="50" charset="-127"/>
            </a:endParaRPr>
          </a:p>
        </p:txBody>
      </p:sp>
      <p:sp>
        <p:nvSpPr>
          <p:cNvPr id="318489" name="Text Box 25"/>
          <p:cNvSpPr txBox="1">
            <a:spLocks noChangeArrowheads="1"/>
          </p:cNvSpPr>
          <p:nvPr/>
        </p:nvSpPr>
        <p:spPr bwMode="auto">
          <a:xfrm>
            <a:off x="1295400" y="2970213"/>
            <a:ext cx="560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i="1">
                <a:ea typeface="굴림" pitchFamily="50" charset="-127"/>
              </a:rPr>
              <a:t>dx</a:t>
            </a:r>
          </a:p>
        </p:txBody>
      </p:sp>
      <p:sp>
        <p:nvSpPr>
          <p:cNvPr id="318490" name="Text Box 26"/>
          <p:cNvSpPr txBox="1">
            <a:spLocks noChangeArrowheads="1"/>
          </p:cNvSpPr>
          <p:nvPr/>
        </p:nvSpPr>
        <p:spPr bwMode="auto">
          <a:xfrm>
            <a:off x="6096000" y="4495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x1</a:t>
            </a:r>
          </a:p>
        </p:txBody>
      </p:sp>
      <p:sp>
        <p:nvSpPr>
          <p:cNvPr id="318491" name="Text Box 27"/>
          <p:cNvSpPr txBox="1">
            <a:spLocks noChangeArrowheads="1"/>
          </p:cNvSpPr>
          <p:nvPr/>
        </p:nvSpPr>
        <p:spPr bwMode="auto">
          <a:xfrm>
            <a:off x="6934200" y="4495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x2</a:t>
            </a:r>
          </a:p>
        </p:txBody>
      </p:sp>
      <p:sp>
        <p:nvSpPr>
          <p:cNvPr id="318492" name="Text Box 28"/>
          <p:cNvSpPr txBox="1">
            <a:spLocks noChangeArrowheads="1"/>
          </p:cNvSpPr>
          <p:nvPr/>
        </p:nvSpPr>
        <p:spPr bwMode="auto">
          <a:xfrm>
            <a:off x="7696200" y="4495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x3</a:t>
            </a:r>
          </a:p>
        </p:txBody>
      </p:sp>
      <p:sp>
        <p:nvSpPr>
          <p:cNvPr id="318493" name="Line 29"/>
          <p:cNvSpPr>
            <a:spLocks noChangeShapeType="1"/>
          </p:cNvSpPr>
          <p:nvPr/>
        </p:nvSpPr>
        <p:spPr bwMode="auto">
          <a:xfrm>
            <a:off x="5730875" y="4471988"/>
            <a:ext cx="3221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94" name="Line 30"/>
          <p:cNvSpPr>
            <a:spLocks noChangeShapeType="1"/>
          </p:cNvSpPr>
          <p:nvPr/>
        </p:nvSpPr>
        <p:spPr bwMode="auto">
          <a:xfrm flipV="1">
            <a:off x="5730875" y="2909888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95" name="Freeform 31"/>
          <p:cNvSpPr>
            <a:spLocks/>
          </p:cNvSpPr>
          <p:nvPr/>
        </p:nvSpPr>
        <p:spPr bwMode="auto">
          <a:xfrm>
            <a:off x="6153150" y="3046413"/>
            <a:ext cx="2428875" cy="677862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384" y="192"/>
              </a:cxn>
              <a:cxn ang="0">
                <a:pos x="912" y="240"/>
              </a:cxn>
              <a:cxn ang="0">
                <a:pos x="1536" y="336"/>
              </a:cxn>
              <a:cxn ang="0">
                <a:pos x="2208" y="0"/>
              </a:cxn>
            </a:cxnLst>
            <a:rect l="0" t="0" r="r" b="b"/>
            <a:pathLst>
              <a:path w="2208" h="480">
                <a:moveTo>
                  <a:pt x="0" y="480"/>
                </a:moveTo>
                <a:cubicBezTo>
                  <a:pt x="116" y="356"/>
                  <a:pt x="232" y="232"/>
                  <a:pt x="384" y="192"/>
                </a:cubicBezTo>
                <a:cubicBezTo>
                  <a:pt x="536" y="152"/>
                  <a:pt x="720" y="216"/>
                  <a:pt x="912" y="240"/>
                </a:cubicBezTo>
                <a:cubicBezTo>
                  <a:pt x="1104" y="264"/>
                  <a:pt x="1320" y="376"/>
                  <a:pt x="1536" y="336"/>
                </a:cubicBezTo>
                <a:cubicBezTo>
                  <a:pt x="1752" y="296"/>
                  <a:pt x="2096" y="56"/>
                  <a:pt x="22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96" name="Line 32"/>
          <p:cNvSpPr>
            <a:spLocks noChangeShapeType="1"/>
          </p:cNvSpPr>
          <p:nvPr/>
        </p:nvSpPr>
        <p:spPr bwMode="auto">
          <a:xfrm>
            <a:off x="6364288" y="3521075"/>
            <a:ext cx="0" cy="95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97" name="Line 33"/>
          <p:cNvSpPr>
            <a:spLocks noChangeShapeType="1"/>
          </p:cNvSpPr>
          <p:nvPr/>
        </p:nvSpPr>
        <p:spPr bwMode="auto">
          <a:xfrm>
            <a:off x="7156450" y="3384550"/>
            <a:ext cx="0" cy="108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98" name="Line 34"/>
          <p:cNvSpPr>
            <a:spLocks noChangeShapeType="1"/>
          </p:cNvSpPr>
          <p:nvPr/>
        </p:nvSpPr>
        <p:spPr bwMode="auto">
          <a:xfrm>
            <a:off x="7896225" y="3521075"/>
            <a:ext cx="0" cy="95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99" name="Text Box 35"/>
          <p:cNvSpPr txBox="1">
            <a:spLocks noChangeArrowheads="1"/>
          </p:cNvSpPr>
          <p:nvPr/>
        </p:nvSpPr>
        <p:spPr bwMode="auto">
          <a:xfrm>
            <a:off x="6615113" y="4335463"/>
            <a:ext cx="319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800" dirty="0" smtClean="0">
                <a:ea typeface="굴림" pitchFamily="50" charset="-127"/>
              </a:rPr>
              <a:t>s</a:t>
            </a:r>
            <a:endParaRPr lang="en-US" altLang="ko-KR" sz="2800" b="1" dirty="0">
              <a:latin typeface="+mn-lt"/>
              <a:ea typeface="굴림" pitchFamily="50" charset="-127"/>
            </a:endParaRPr>
          </a:p>
        </p:txBody>
      </p:sp>
      <p:sp>
        <p:nvSpPr>
          <p:cNvPr id="318500" name="Text Box 36"/>
          <p:cNvSpPr txBox="1">
            <a:spLocks noChangeArrowheads="1"/>
          </p:cNvSpPr>
          <p:nvPr/>
        </p:nvSpPr>
        <p:spPr bwMode="auto">
          <a:xfrm>
            <a:off x="6096000" y="2971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y1</a:t>
            </a:r>
          </a:p>
        </p:txBody>
      </p:sp>
      <p:sp>
        <p:nvSpPr>
          <p:cNvPr id="318501" name="Text Box 37"/>
          <p:cNvSpPr txBox="1">
            <a:spLocks noChangeArrowheads="1"/>
          </p:cNvSpPr>
          <p:nvPr/>
        </p:nvSpPr>
        <p:spPr bwMode="auto">
          <a:xfrm>
            <a:off x="6996113" y="2978150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y2</a:t>
            </a:r>
          </a:p>
        </p:txBody>
      </p:sp>
      <p:sp>
        <p:nvSpPr>
          <p:cNvPr id="318502" name="Text Box 38"/>
          <p:cNvSpPr txBox="1">
            <a:spLocks noChangeArrowheads="1"/>
          </p:cNvSpPr>
          <p:nvPr/>
        </p:nvSpPr>
        <p:spPr bwMode="auto">
          <a:xfrm>
            <a:off x="7726363" y="3084513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y3</a:t>
            </a:r>
          </a:p>
        </p:txBody>
      </p:sp>
      <p:sp>
        <p:nvSpPr>
          <p:cNvPr id="318503" name="Text Box 39"/>
          <p:cNvSpPr txBox="1">
            <a:spLocks noChangeArrowheads="1"/>
          </p:cNvSpPr>
          <p:nvPr/>
        </p:nvSpPr>
        <p:spPr bwMode="auto">
          <a:xfrm>
            <a:off x="8534400" y="38862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x</a:t>
            </a:r>
          </a:p>
        </p:txBody>
      </p:sp>
      <p:sp>
        <p:nvSpPr>
          <p:cNvPr id="318504" name="Text Box 40"/>
          <p:cNvSpPr txBox="1">
            <a:spLocks noChangeArrowheads="1"/>
          </p:cNvSpPr>
          <p:nvPr/>
        </p:nvSpPr>
        <p:spPr bwMode="auto">
          <a:xfrm>
            <a:off x="5402263" y="2630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y</a:t>
            </a:r>
          </a:p>
        </p:txBody>
      </p:sp>
      <p:sp>
        <p:nvSpPr>
          <p:cNvPr id="318505" name="Line 41"/>
          <p:cNvSpPr>
            <a:spLocks noChangeShapeType="1"/>
          </p:cNvSpPr>
          <p:nvPr/>
        </p:nvSpPr>
        <p:spPr bwMode="auto">
          <a:xfrm flipH="1">
            <a:off x="6364288" y="3317875"/>
            <a:ext cx="369887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06" name="Line 42"/>
          <p:cNvSpPr>
            <a:spLocks noChangeShapeType="1"/>
          </p:cNvSpPr>
          <p:nvPr/>
        </p:nvSpPr>
        <p:spPr bwMode="auto">
          <a:xfrm flipH="1">
            <a:off x="6364288" y="3384550"/>
            <a:ext cx="633412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07" name="Line 43"/>
          <p:cNvSpPr>
            <a:spLocks noChangeShapeType="1"/>
          </p:cNvSpPr>
          <p:nvPr/>
        </p:nvSpPr>
        <p:spPr bwMode="auto">
          <a:xfrm flipH="1">
            <a:off x="6469063" y="3452813"/>
            <a:ext cx="792162" cy="101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08" name="Line 44"/>
          <p:cNvSpPr>
            <a:spLocks noChangeShapeType="1"/>
          </p:cNvSpPr>
          <p:nvPr/>
        </p:nvSpPr>
        <p:spPr bwMode="auto">
          <a:xfrm flipH="1">
            <a:off x="6786563" y="3521075"/>
            <a:ext cx="685800" cy="95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09" name="Line 45"/>
          <p:cNvSpPr>
            <a:spLocks noChangeShapeType="1"/>
          </p:cNvSpPr>
          <p:nvPr/>
        </p:nvSpPr>
        <p:spPr bwMode="auto">
          <a:xfrm flipH="1">
            <a:off x="7104063" y="3521075"/>
            <a:ext cx="633412" cy="95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10" name="Line 46"/>
          <p:cNvSpPr>
            <a:spLocks noChangeShapeType="1"/>
          </p:cNvSpPr>
          <p:nvPr/>
        </p:nvSpPr>
        <p:spPr bwMode="auto">
          <a:xfrm flipH="1">
            <a:off x="7367588" y="3657600"/>
            <a:ext cx="528637" cy="81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11" name="Line 47"/>
          <p:cNvSpPr>
            <a:spLocks noChangeShapeType="1"/>
          </p:cNvSpPr>
          <p:nvPr/>
        </p:nvSpPr>
        <p:spPr bwMode="auto">
          <a:xfrm flipH="1">
            <a:off x="7631113" y="4064000"/>
            <a:ext cx="265112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12" name="Text Box 48"/>
          <p:cNvSpPr txBox="1">
            <a:spLocks noChangeArrowheads="1"/>
          </p:cNvSpPr>
          <p:nvPr/>
        </p:nvSpPr>
        <p:spPr bwMode="auto">
          <a:xfrm>
            <a:off x="7315200" y="3657600"/>
            <a:ext cx="31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i="1">
                <a:ea typeface="굴림" pitchFamily="50" charset="-127"/>
              </a:rPr>
              <a:t>A</a:t>
            </a:r>
          </a:p>
        </p:txBody>
      </p:sp>
      <p:sp>
        <p:nvSpPr>
          <p:cNvPr id="318513" name="Text Box 49"/>
          <p:cNvSpPr txBox="1">
            <a:spLocks noChangeArrowheads="1"/>
          </p:cNvSpPr>
          <p:nvPr/>
        </p:nvSpPr>
        <p:spPr bwMode="auto">
          <a:xfrm>
            <a:off x="304800" y="3886200"/>
            <a:ext cx="4953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ea typeface="굴림" pitchFamily="50" charset="-127"/>
              </a:rPr>
              <a:t>dA</a:t>
            </a:r>
          </a:p>
        </p:txBody>
      </p:sp>
      <p:sp>
        <p:nvSpPr>
          <p:cNvPr id="318514" name="Line 50"/>
          <p:cNvSpPr>
            <a:spLocks noChangeShapeType="1"/>
          </p:cNvSpPr>
          <p:nvPr/>
        </p:nvSpPr>
        <p:spPr bwMode="auto">
          <a:xfrm>
            <a:off x="4419600" y="39624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15" name="Text Box 51"/>
          <p:cNvSpPr txBox="1">
            <a:spLocks noChangeArrowheads="1"/>
          </p:cNvSpPr>
          <p:nvPr/>
        </p:nvSpPr>
        <p:spPr bwMode="auto">
          <a:xfrm>
            <a:off x="685800" y="2286000"/>
            <a:ext cx="3524250" cy="457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Mathematical Integration</a:t>
            </a:r>
          </a:p>
        </p:txBody>
      </p:sp>
      <p:sp>
        <p:nvSpPr>
          <p:cNvPr id="318516" name="Text Box 52"/>
          <p:cNvSpPr txBox="1">
            <a:spLocks noChangeArrowheads="1"/>
          </p:cNvSpPr>
          <p:nvPr/>
        </p:nvSpPr>
        <p:spPr bwMode="auto">
          <a:xfrm>
            <a:off x="5791200" y="2286000"/>
            <a:ext cx="3084513" cy="457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Numerical Integration</a:t>
            </a:r>
          </a:p>
        </p:txBody>
      </p:sp>
      <p:sp>
        <p:nvSpPr>
          <p:cNvPr id="318517" name="Line 53"/>
          <p:cNvSpPr>
            <a:spLocks noChangeShapeType="1"/>
          </p:cNvSpPr>
          <p:nvPr/>
        </p:nvSpPr>
        <p:spPr bwMode="auto">
          <a:xfrm>
            <a:off x="2057400" y="3657600"/>
            <a:ext cx="0" cy="108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18" name="Text Box 54"/>
          <p:cNvSpPr txBox="1">
            <a:spLocks noChangeArrowheads="1"/>
          </p:cNvSpPr>
          <p:nvPr/>
        </p:nvSpPr>
        <p:spPr bwMode="auto">
          <a:xfrm>
            <a:off x="1828800" y="4724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x2</a:t>
            </a:r>
          </a:p>
        </p:txBody>
      </p:sp>
      <p:sp>
        <p:nvSpPr>
          <p:cNvPr id="318519" name="Text Box 55"/>
          <p:cNvSpPr txBox="1">
            <a:spLocks noChangeArrowheads="1"/>
          </p:cNvSpPr>
          <p:nvPr/>
        </p:nvSpPr>
        <p:spPr bwMode="auto">
          <a:xfrm>
            <a:off x="7391400" y="4343400"/>
            <a:ext cx="31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800" dirty="0">
                <a:ea typeface="굴림" pitchFamily="50" charset="-127"/>
              </a:rPr>
              <a:t>s</a:t>
            </a:r>
          </a:p>
        </p:txBody>
      </p:sp>
      <p:sp>
        <p:nvSpPr>
          <p:cNvPr id="318520" name="Line 56"/>
          <p:cNvSpPr>
            <a:spLocks noChangeShapeType="1"/>
          </p:cNvSpPr>
          <p:nvPr/>
        </p:nvSpPr>
        <p:spPr bwMode="auto">
          <a:xfrm>
            <a:off x="762000" y="41148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6629400" y="5029200"/>
            <a:ext cx="1081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ea typeface="굴림" pitchFamily="50" charset="-127"/>
              </a:rPr>
              <a:t>(S=</a:t>
            </a:r>
            <a:r>
              <a:rPr lang="en-US" altLang="ko-KR" sz="2000" b="1" dirty="0" smtClean="0">
                <a:latin typeface="+mn-lt"/>
                <a:ea typeface="굴림" pitchFamily="50" charset="-127"/>
                <a:cs typeface="GreekC"/>
              </a:rPr>
              <a:t>∆x)</a:t>
            </a:r>
            <a:endParaRPr lang="en-US" altLang="ko-KR" sz="2000" b="1" dirty="0">
              <a:latin typeface="+mn-lt"/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3600" b="1">
                <a:ea typeface="굴림" pitchFamily="50" charset="-127"/>
              </a:rPr>
              <a:t>Simpson’s 1</a:t>
            </a:r>
            <a:r>
              <a:rPr lang="en-US" altLang="ko-KR" sz="3600" b="1" baseline="30000">
                <a:ea typeface="굴림" pitchFamily="50" charset="-127"/>
              </a:rPr>
              <a:t>st</a:t>
            </a:r>
            <a:r>
              <a:rPr lang="en-US" altLang="ko-KR" sz="3600" b="1">
                <a:ea typeface="굴림" pitchFamily="50" charset="-127"/>
              </a:rPr>
              <a:t> Rule</a:t>
            </a:r>
            <a:endParaRPr lang="en-US" altLang="ko-KR" sz="3600" i="1">
              <a:ea typeface="굴림" pitchFamily="50" charset="-127"/>
            </a:endParaRP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168275" y="3644900"/>
          <a:ext cx="8845550" cy="2478088"/>
        </p:xfrm>
        <a:graphic>
          <a:graphicData uri="http://schemas.openxmlformats.org/presentationml/2006/ole">
            <p:oleObj spid="_x0000_s319491" name="Equation" r:id="rId3" imgW="3454200" imgH="1218960" progId="Equation.3">
              <p:embed/>
            </p:oleObj>
          </a:graphicData>
        </a:graphic>
      </p:graphicFrame>
      <p:sp>
        <p:nvSpPr>
          <p:cNvPr id="319492" name="Line 4"/>
          <p:cNvSpPr>
            <a:spLocks noChangeShapeType="1"/>
          </p:cNvSpPr>
          <p:nvPr/>
        </p:nvSpPr>
        <p:spPr bwMode="auto">
          <a:xfrm flipV="1">
            <a:off x="1082675" y="3159125"/>
            <a:ext cx="661352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 flipV="1">
            <a:off x="1082675" y="141605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4" name="Line 6"/>
          <p:cNvSpPr>
            <a:spLocks noChangeShapeType="1"/>
          </p:cNvSpPr>
          <p:nvPr/>
        </p:nvSpPr>
        <p:spPr bwMode="auto">
          <a:xfrm>
            <a:off x="1997075" y="210185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5" name="Line 7"/>
          <p:cNvSpPr>
            <a:spLocks noChangeShapeType="1"/>
          </p:cNvSpPr>
          <p:nvPr/>
        </p:nvSpPr>
        <p:spPr bwMode="auto">
          <a:xfrm>
            <a:off x="2667000" y="1939925"/>
            <a:ext cx="0" cy="1219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3352800" y="201612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7" name="Text Box 9"/>
          <p:cNvSpPr txBox="1">
            <a:spLocks noChangeArrowheads="1"/>
          </p:cNvSpPr>
          <p:nvPr/>
        </p:nvSpPr>
        <p:spPr bwMode="auto">
          <a:xfrm>
            <a:off x="1692275" y="3168650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x1</a:t>
            </a: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2438400" y="31591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x2</a:t>
            </a:r>
          </a:p>
        </p:txBody>
      </p:sp>
      <p:sp>
        <p:nvSpPr>
          <p:cNvPr id="319499" name="Text Box 11"/>
          <p:cNvSpPr txBox="1">
            <a:spLocks noChangeArrowheads="1"/>
          </p:cNvSpPr>
          <p:nvPr/>
        </p:nvSpPr>
        <p:spPr bwMode="auto">
          <a:xfrm>
            <a:off x="3124200" y="31591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x3</a:t>
            </a:r>
          </a:p>
        </p:txBody>
      </p: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2209800" y="2701925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s</a:t>
            </a:r>
          </a:p>
        </p:txBody>
      </p: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1768475" y="16446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ea typeface="굴림" pitchFamily="50" charset="-127"/>
              </a:rPr>
              <a:t>y1</a:t>
            </a:r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2362200" y="14827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y2</a:t>
            </a:r>
          </a:p>
        </p:txBody>
      </p:sp>
      <p:sp>
        <p:nvSpPr>
          <p:cNvPr id="319503" name="Text Box 15"/>
          <p:cNvSpPr txBox="1">
            <a:spLocks noChangeArrowheads="1"/>
          </p:cNvSpPr>
          <p:nvPr/>
        </p:nvSpPr>
        <p:spPr bwMode="auto">
          <a:xfrm>
            <a:off x="3048000" y="15589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y3</a:t>
            </a:r>
          </a:p>
        </p:txBody>
      </p:sp>
      <p:sp>
        <p:nvSpPr>
          <p:cNvPr id="319504" name="Text Box 16"/>
          <p:cNvSpPr txBox="1">
            <a:spLocks noChangeArrowheads="1"/>
          </p:cNvSpPr>
          <p:nvPr/>
        </p:nvSpPr>
        <p:spPr bwMode="auto">
          <a:xfrm>
            <a:off x="7772400" y="28543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x</a:t>
            </a:r>
          </a:p>
        </p:txBody>
      </p:sp>
      <p:sp>
        <p:nvSpPr>
          <p:cNvPr id="319505" name="Text Box 17"/>
          <p:cNvSpPr txBox="1">
            <a:spLocks noChangeArrowheads="1"/>
          </p:cNvSpPr>
          <p:nvPr/>
        </p:nvSpPr>
        <p:spPr bwMode="auto">
          <a:xfrm>
            <a:off x="609600" y="11017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y</a:t>
            </a:r>
          </a:p>
        </p:txBody>
      </p:sp>
      <p:sp>
        <p:nvSpPr>
          <p:cNvPr id="319506" name="Freeform 18"/>
          <p:cNvSpPr>
            <a:spLocks/>
          </p:cNvSpPr>
          <p:nvPr/>
        </p:nvSpPr>
        <p:spPr bwMode="auto">
          <a:xfrm>
            <a:off x="1676400" y="1558925"/>
            <a:ext cx="59436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44" y="336"/>
              </a:cxn>
              <a:cxn ang="0">
                <a:pos x="480" y="192"/>
              </a:cxn>
              <a:cxn ang="0">
                <a:pos x="864" y="240"/>
              </a:cxn>
              <a:cxn ang="0">
                <a:pos x="1248" y="336"/>
              </a:cxn>
              <a:cxn ang="0">
                <a:pos x="1584" y="336"/>
              </a:cxn>
              <a:cxn ang="0">
                <a:pos x="1776" y="240"/>
              </a:cxn>
              <a:cxn ang="0">
                <a:pos x="1968" y="144"/>
              </a:cxn>
              <a:cxn ang="0">
                <a:pos x="2160" y="48"/>
              </a:cxn>
              <a:cxn ang="0">
                <a:pos x="2448" y="0"/>
              </a:cxn>
              <a:cxn ang="0">
                <a:pos x="2784" y="48"/>
              </a:cxn>
              <a:cxn ang="0">
                <a:pos x="3072" y="192"/>
              </a:cxn>
              <a:cxn ang="0">
                <a:pos x="3264" y="240"/>
              </a:cxn>
              <a:cxn ang="0">
                <a:pos x="3456" y="192"/>
              </a:cxn>
              <a:cxn ang="0">
                <a:pos x="3744" y="48"/>
              </a:cxn>
            </a:cxnLst>
            <a:rect l="0" t="0" r="r" b="b"/>
            <a:pathLst>
              <a:path w="3744" h="528">
                <a:moveTo>
                  <a:pt x="0" y="528"/>
                </a:moveTo>
                <a:cubicBezTo>
                  <a:pt x="32" y="460"/>
                  <a:pt x="64" y="392"/>
                  <a:pt x="144" y="336"/>
                </a:cubicBezTo>
                <a:cubicBezTo>
                  <a:pt x="224" y="280"/>
                  <a:pt x="360" y="208"/>
                  <a:pt x="480" y="192"/>
                </a:cubicBezTo>
                <a:cubicBezTo>
                  <a:pt x="600" y="176"/>
                  <a:pt x="736" y="216"/>
                  <a:pt x="864" y="240"/>
                </a:cubicBezTo>
                <a:cubicBezTo>
                  <a:pt x="992" y="264"/>
                  <a:pt x="1128" y="320"/>
                  <a:pt x="1248" y="336"/>
                </a:cubicBezTo>
                <a:cubicBezTo>
                  <a:pt x="1368" y="352"/>
                  <a:pt x="1496" y="352"/>
                  <a:pt x="1584" y="336"/>
                </a:cubicBezTo>
                <a:cubicBezTo>
                  <a:pt x="1672" y="320"/>
                  <a:pt x="1712" y="272"/>
                  <a:pt x="1776" y="240"/>
                </a:cubicBezTo>
                <a:cubicBezTo>
                  <a:pt x="1840" y="208"/>
                  <a:pt x="1904" y="176"/>
                  <a:pt x="1968" y="144"/>
                </a:cubicBezTo>
                <a:cubicBezTo>
                  <a:pt x="2032" y="112"/>
                  <a:pt x="2080" y="72"/>
                  <a:pt x="2160" y="48"/>
                </a:cubicBezTo>
                <a:cubicBezTo>
                  <a:pt x="2240" y="24"/>
                  <a:pt x="2344" y="0"/>
                  <a:pt x="2448" y="0"/>
                </a:cubicBezTo>
                <a:cubicBezTo>
                  <a:pt x="2552" y="0"/>
                  <a:pt x="2680" y="16"/>
                  <a:pt x="2784" y="48"/>
                </a:cubicBezTo>
                <a:cubicBezTo>
                  <a:pt x="2888" y="80"/>
                  <a:pt x="2992" y="160"/>
                  <a:pt x="3072" y="192"/>
                </a:cubicBezTo>
                <a:cubicBezTo>
                  <a:pt x="3152" y="224"/>
                  <a:pt x="3200" y="240"/>
                  <a:pt x="3264" y="240"/>
                </a:cubicBezTo>
                <a:cubicBezTo>
                  <a:pt x="3328" y="240"/>
                  <a:pt x="3376" y="224"/>
                  <a:pt x="3456" y="192"/>
                </a:cubicBezTo>
                <a:cubicBezTo>
                  <a:pt x="3536" y="160"/>
                  <a:pt x="3696" y="72"/>
                  <a:pt x="3744" y="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507" name="Line 19"/>
          <p:cNvSpPr>
            <a:spLocks noChangeShapeType="1"/>
          </p:cNvSpPr>
          <p:nvPr/>
        </p:nvSpPr>
        <p:spPr bwMode="auto">
          <a:xfrm flipV="1">
            <a:off x="3962400" y="2092325"/>
            <a:ext cx="0" cy="1066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508" name="Line 20"/>
          <p:cNvSpPr>
            <a:spLocks noChangeShapeType="1"/>
          </p:cNvSpPr>
          <p:nvPr/>
        </p:nvSpPr>
        <p:spPr bwMode="auto">
          <a:xfrm flipV="1">
            <a:off x="4572000" y="186372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509" name="Line 21"/>
          <p:cNvSpPr>
            <a:spLocks noChangeShapeType="1"/>
          </p:cNvSpPr>
          <p:nvPr/>
        </p:nvSpPr>
        <p:spPr bwMode="auto">
          <a:xfrm flipV="1">
            <a:off x="5181600" y="15589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510" name="Line 22"/>
          <p:cNvSpPr>
            <a:spLocks noChangeShapeType="1"/>
          </p:cNvSpPr>
          <p:nvPr/>
        </p:nvSpPr>
        <p:spPr bwMode="auto">
          <a:xfrm flipV="1">
            <a:off x="5715000" y="1524000"/>
            <a:ext cx="0" cy="1635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511" name="Line 23"/>
          <p:cNvSpPr>
            <a:spLocks noChangeShapeType="1"/>
          </p:cNvSpPr>
          <p:nvPr/>
        </p:nvSpPr>
        <p:spPr bwMode="auto">
          <a:xfrm flipH="1" flipV="1">
            <a:off x="6248400" y="17113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512" name="Line 24"/>
          <p:cNvSpPr>
            <a:spLocks noChangeShapeType="1"/>
          </p:cNvSpPr>
          <p:nvPr/>
        </p:nvSpPr>
        <p:spPr bwMode="auto">
          <a:xfrm flipV="1">
            <a:off x="6858000" y="1939925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513" name="Text Box 25"/>
          <p:cNvSpPr txBox="1">
            <a:spLocks noChangeArrowheads="1"/>
          </p:cNvSpPr>
          <p:nvPr/>
        </p:nvSpPr>
        <p:spPr bwMode="auto">
          <a:xfrm>
            <a:off x="3794125" y="3200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x4</a:t>
            </a:r>
          </a:p>
        </p:txBody>
      </p:sp>
      <p:sp>
        <p:nvSpPr>
          <p:cNvPr id="319514" name="Text Box 26"/>
          <p:cNvSpPr txBox="1">
            <a:spLocks noChangeArrowheads="1"/>
          </p:cNvSpPr>
          <p:nvPr/>
        </p:nvSpPr>
        <p:spPr bwMode="auto">
          <a:xfrm>
            <a:off x="4479925" y="3200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x5</a:t>
            </a:r>
          </a:p>
        </p:txBody>
      </p:sp>
      <p:sp>
        <p:nvSpPr>
          <p:cNvPr id="319515" name="Text Box 27"/>
          <p:cNvSpPr txBox="1">
            <a:spLocks noChangeArrowheads="1"/>
          </p:cNvSpPr>
          <p:nvPr/>
        </p:nvSpPr>
        <p:spPr bwMode="auto">
          <a:xfrm>
            <a:off x="5089525" y="3200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x6</a:t>
            </a:r>
          </a:p>
        </p:txBody>
      </p:sp>
      <p:sp>
        <p:nvSpPr>
          <p:cNvPr id="319516" name="Text Box 28"/>
          <p:cNvSpPr txBox="1">
            <a:spLocks noChangeArrowheads="1"/>
          </p:cNvSpPr>
          <p:nvPr/>
        </p:nvSpPr>
        <p:spPr bwMode="auto">
          <a:xfrm>
            <a:off x="5622925" y="3200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x7</a:t>
            </a:r>
          </a:p>
        </p:txBody>
      </p:sp>
      <p:sp>
        <p:nvSpPr>
          <p:cNvPr id="319517" name="Text Box 29"/>
          <p:cNvSpPr txBox="1">
            <a:spLocks noChangeArrowheads="1"/>
          </p:cNvSpPr>
          <p:nvPr/>
        </p:nvSpPr>
        <p:spPr bwMode="auto">
          <a:xfrm>
            <a:off x="6156325" y="3200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x8</a:t>
            </a:r>
          </a:p>
        </p:txBody>
      </p:sp>
      <p:sp>
        <p:nvSpPr>
          <p:cNvPr id="319518" name="Text Box 30"/>
          <p:cNvSpPr txBox="1">
            <a:spLocks noChangeArrowheads="1"/>
          </p:cNvSpPr>
          <p:nvPr/>
        </p:nvSpPr>
        <p:spPr bwMode="auto">
          <a:xfrm>
            <a:off x="6705600" y="3235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x9</a:t>
            </a:r>
          </a:p>
        </p:txBody>
      </p:sp>
      <p:sp>
        <p:nvSpPr>
          <p:cNvPr id="319519" name="Text Box 31"/>
          <p:cNvSpPr txBox="1">
            <a:spLocks noChangeArrowheads="1"/>
          </p:cNvSpPr>
          <p:nvPr/>
        </p:nvSpPr>
        <p:spPr bwMode="auto">
          <a:xfrm>
            <a:off x="3794125" y="1676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y4</a:t>
            </a:r>
          </a:p>
        </p:txBody>
      </p:sp>
      <p:sp>
        <p:nvSpPr>
          <p:cNvPr id="319520" name="Text Box 32"/>
          <p:cNvSpPr txBox="1">
            <a:spLocks noChangeArrowheads="1"/>
          </p:cNvSpPr>
          <p:nvPr/>
        </p:nvSpPr>
        <p:spPr bwMode="auto">
          <a:xfrm>
            <a:off x="4403725" y="1447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y5</a:t>
            </a:r>
          </a:p>
        </p:txBody>
      </p:sp>
      <p:sp>
        <p:nvSpPr>
          <p:cNvPr id="319521" name="Text Box 33"/>
          <p:cNvSpPr txBox="1">
            <a:spLocks noChangeArrowheads="1"/>
          </p:cNvSpPr>
          <p:nvPr/>
        </p:nvSpPr>
        <p:spPr bwMode="auto">
          <a:xfrm>
            <a:off x="4937125" y="12192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y6</a:t>
            </a:r>
          </a:p>
        </p:txBody>
      </p:sp>
      <p:sp>
        <p:nvSpPr>
          <p:cNvPr id="319522" name="Text Box 34"/>
          <p:cNvSpPr txBox="1">
            <a:spLocks noChangeArrowheads="1"/>
          </p:cNvSpPr>
          <p:nvPr/>
        </p:nvSpPr>
        <p:spPr bwMode="auto">
          <a:xfrm>
            <a:off x="5470525" y="1066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y7</a:t>
            </a:r>
          </a:p>
        </p:txBody>
      </p:sp>
      <p:sp>
        <p:nvSpPr>
          <p:cNvPr id="319523" name="Text Box 35"/>
          <p:cNvSpPr txBox="1">
            <a:spLocks noChangeArrowheads="1"/>
          </p:cNvSpPr>
          <p:nvPr/>
        </p:nvSpPr>
        <p:spPr bwMode="auto">
          <a:xfrm>
            <a:off x="6080125" y="1295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y8</a:t>
            </a:r>
          </a:p>
        </p:txBody>
      </p:sp>
      <p:sp>
        <p:nvSpPr>
          <p:cNvPr id="319524" name="Text Box 36"/>
          <p:cNvSpPr txBox="1">
            <a:spLocks noChangeArrowheads="1"/>
          </p:cNvSpPr>
          <p:nvPr/>
        </p:nvSpPr>
        <p:spPr bwMode="auto">
          <a:xfrm>
            <a:off x="6689725" y="13716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y9</a:t>
            </a:r>
          </a:p>
        </p:txBody>
      </p:sp>
      <p:sp>
        <p:nvSpPr>
          <p:cNvPr id="319529" name="Text Box 41"/>
          <p:cNvSpPr txBox="1">
            <a:spLocks noChangeArrowheads="1"/>
          </p:cNvSpPr>
          <p:nvPr/>
        </p:nvSpPr>
        <p:spPr bwMode="auto">
          <a:xfrm>
            <a:off x="3048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0033CC"/>
                </a:solidFill>
                <a:ea typeface="굴림" pitchFamily="50" charset="-127"/>
              </a:rPr>
              <a:t>Gen. Eqn. </a:t>
            </a:r>
          </a:p>
        </p:txBody>
      </p:sp>
      <p:graphicFrame>
        <p:nvGraphicFramePr>
          <p:cNvPr id="319530" name="Object 4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9530" name="Equation" r:id="rId4" imgW="114120" imgH="215640" progId="Equation.3">
              <p:embed/>
            </p:oleObj>
          </a:graphicData>
        </a:graphic>
      </p:graphicFrame>
      <p:sp>
        <p:nvSpPr>
          <p:cNvPr id="319531" name="Text Box 43"/>
          <p:cNvSpPr txBox="1">
            <a:spLocks noChangeArrowheads="1"/>
          </p:cNvSpPr>
          <p:nvPr/>
        </p:nvSpPr>
        <p:spPr bwMode="auto">
          <a:xfrm>
            <a:off x="6705600" y="3962400"/>
            <a:ext cx="2323072" cy="830997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 i="1" dirty="0">
                <a:solidFill>
                  <a:srgbClr val="FF3300"/>
                </a:solidFill>
                <a:ea typeface="굴림" pitchFamily="50" charset="-127"/>
              </a:rPr>
              <a:t>Odd </a:t>
            </a:r>
            <a:r>
              <a:rPr lang="en-US" altLang="ko-KR" b="1" i="1" dirty="0" smtClean="0">
                <a:solidFill>
                  <a:srgbClr val="FF3300"/>
                </a:solidFill>
                <a:ea typeface="굴림" pitchFamily="50" charset="-127"/>
              </a:rPr>
              <a:t>number</a:t>
            </a:r>
          </a:p>
          <a:p>
            <a:r>
              <a:rPr lang="en-US" altLang="ko-KR" b="1" i="1" dirty="0" smtClean="0">
                <a:solidFill>
                  <a:srgbClr val="FF3300"/>
                </a:solidFill>
                <a:ea typeface="굴림" pitchFamily="50" charset="-127"/>
              </a:rPr>
              <a:t>Evenly spaced</a:t>
            </a:r>
            <a:endParaRPr lang="en-US" altLang="ko-KR" b="1" i="1" dirty="0">
              <a:solidFill>
                <a:srgbClr val="FF3300"/>
              </a:solidFill>
              <a:ea typeface="굴림" pitchFamily="50" charset="-127"/>
            </a:endParaRPr>
          </a:p>
        </p:txBody>
      </p:sp>
      <p:sp>
        <p:nvSpPr>
          <p:cNvPr id="319532" name="Line 44"/>
          <p:cNvSpPr>
            <a:spLocks noChangeShapeType="1"/>
          </p:cNvSpPr>
          <p:nvPr/>
        </p:nvSpPr>
        <p:spPr bwMode="auto">
          <a:xfrm flipH="1" flipV="1">
            <a:off x="7086600" y="3581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19533" name="Object 45"/>
          <p:cNvGraphicFramePr>
            <a:graphicFrameLocks noChangeAspect="1"/>
          </p:cNvGraphicFramePr>
          <p:nvPr/>
        </p:nvGraphicFramePr>
        <p:xfrm>
          <a:off x="1679575" y="6057900"/>
          <a:ext cx="7415213" cy="800100"/>
        </p:xfrm>
        <a:graphic>
          <a:graphicData uri="http://schemas.openxmlformats.org/presentationml/2006/ole">
            <p:oleObj spid="_x0000_s319533" name="Equation" r:id="rId5" imgW="289548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3200" b="1">
                <a:ea typeface="굴림" pitchFamily="50" charset="-127"/>
              </a:rPr>
              <a:t>Application of Numerical Integration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0" y="1066800"/>
            <a:ext cx="4043363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b="1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Application</a:t>
            </a:r>
          </a:p>
          <a:p>
            <a:pPr>
              <a:lnSpc>
                <a:spcPct val="120000"/>
              </a:lnSpc>
            </a:pPr>
            <a:r>
              <a:rPr lang="en-US" altLang="ko-KR" sz="2800">
                <a:ea typeface="굴림" pitchFamily="50" charset="-127"/>
              </a:rPr>
              <a:t>    - Waterplane Area</a:t>
            </a:r>
          </a:p>
          <a:p>
            <a:pPr>
              <a:lnSpc>
                <a:spcPct val="120000"/>
              </a:lnSpc>
            </a:pPr>
            <a:r>
              <a:rPr lang="en-US" altLang="ko-KR" sz="2800">
                <a:ea typeface="굴림" pitchFamily="50" charset="-127"/>
              </a:rPr>
              <a:t>    - Sectional Area </a:t>
            </a:r>
          </a:p>
          <a:p>
            <a:pPr>
              <a:lnSpc>
                <a:spcPct val="120000"/>
              </a:lnSpc>
            </a:pPr>
            <a:r>
              <a:rPr lang="en-US" altLang="ko-KR" sz="2800">
                <a:ea typeface="굴림" pitchFamily="50" charset="-127"/>
              </a:rPr>
              <a:t>    - Submerged Volume </a:t>
            </a:r>
          </a:p>
          <a:p>
            <a:pPr>
              <a:lnSpc>
                <a:spcPct val="120000"/>
              </a:lnSpc>
            </a:pPr>
            <a:r>
              <a:rPr lang="en-US" altLang="ko-KR" sz="2800">
                <a:ea typeface="굴림" pitchFamily="50" charset="-127"/>
              </a:rPr>
              <a:t>    - LCF</a:t>
            </a:r>
          </a:p>
          <a:p>
            <a:pPr>
              <a:lnSpc>
                <a:spcPct val="120000"/>
              </a:lnSpc>
            </a:pPr>
            <a:r>
              <a:rPr lang="en-US" altLang="ko-KR" sz="2800">
                <a:ea typeface="굴림" pitchFamily="50" charset="-127"/>
              </a:rPr>
              <a:t>    - VCB</a:t>
            </a:r>
          </a:p>
          <a:p>
            <a:pPr>
              <a:lnSpc>
                <a:spcPct val="120000"/>
              </a:lnSpc>
            </a:pPr>
            <a:r>
              <a:rPr lang="en-US" altLang="ko-KR" sz="2800">
                <a:ea typeface="굴림" pitchFamily="50" charset="-127"/>
              </a:rPr>
              <a:t>    - LCB</a:t>
            </a:r>
          </a:p>
          <a:p>
            <a:pPr>
              <a:lnSpc>
                <a:spcPct val="120000"/>
              </a:lnSpc>
            </a:pPr>
            <a:endParaRPr lang="en-US" altLang="ko-KR" sz="2800">
              <a:ea typeface="굴림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b="1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Scheme</a:t>
            </a:r>
          </a:p>
          <a:p>
            <a:pPr>
              <a:lnSpc>
                <a:spcPct val="120000"/>
              </a:lnSpc>
            </a:pPr>
            <a:r>
              <a:rPr lang="en-US" altLang="ko-KR" sz="2800">
                <a:ea typeface="굴림" pitchFamily="50" charset="-127"/>
              </a:rPr>
              <a:t>   - Simpson’s 1st Rule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23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Classification of Ship by Support Type</a:t>
            </a:r>
            <a:r>
              <a:rPr lang="en-US" sz="3200" b="1">
                <a:latin typeface="Times New Roman" pitchFamily="18" charset="0"/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00200" y="914400"/>
            <a:ext cx="48768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Aerostatic Support </a:t>
            </a:r>
          </a:p>
          <a:p>
            <a:r>
              <a:rPr lang="en-US" sz="2000" dirty="0"/>
              <a:t>    - ACV</a:t>
            </a:r>
          </a:p>
          <a:p>
            <a:r>
              <a:rPr lang="en-US" sz="2000" dirty="0"/>
              <a:t>    - SES (Captured Air Bubble)</a:t>
            </a:r>
          </a:p>
          <a:p>
            <a:endParaRPr lang="en-US" sz="2000" dirty="0"/>
          </a:p>
          <a:p>
            <a:r>
              <a:rPr lang="en-US" sz="2000" dirty="0"/>
              <a:t>Hydrodynamic Support (Bernoulli)</a:t>
            </a:r>
          </a:p>
          <a:p>
            <a:r>
              <a:rPr lang="en-US" sz="2000" dirty="0"/>
              <a:t>    - Hydrofoil</a:t>
            </a:r>
          </a:p>
          <a:p>
            <a:r>
              <a:rPr lang="en-US" sz="2000" dirty="0"/>
              <a:t>    - Planning Hull</a:t>
            </a:r>
          </a:p>
          <a:p>
            <a:endParaRPr lang="en-US" sz="2000" dirty="0"/>
          </a:p>
          <a:p>
            <a:r>
              <a:rPr lang="en-US" sz="2000" dirty="0"/>
              <a:t>Hydrostatic Support (Archimedes)</a:t>
            </a:r>
          </a:p>
          <a:p>
            <a:r>
              <a:rPr lang="en-US" sz="2000" dirty="0"/>
              <a:t>   - Conventional Ship</a:t>
            </a:r>
          </a:p>
          <a:p>
            <a:r>
              <a:rPr lang="en-US" sz="2000" dirty="0"/>
              <a:t>   - Catamaran</a:t>
            </a:r>
          </a:p>
          <a:p>
            <a:r>
              <a:rPr lang="en-US" sz="2000" dirty="0"/>
              <a:t>   - SWATH</a:t>
            </a:r>
          </a:p>
          <a:p>
            <a:r>
              <a:rPr lang="en-US" sz="2000" dirty="0"/>
              <a:t>   - Deep Displacement</a:t>
            </a:r>
          </a:p>
          <a:p>
            <a:endParaRPr lang="en-US" sz="2000" dirty="0"/>
          </a:p>
          <a:p>
            <a:r>
              <a:rPr lang="en-US" sz="2000" dirty="0"/>
              <a:t>Submarine</a:t>
            </a:r>
          </a:p>
          <a:p>
            <a:r>
              <a:rPr lang="en-US" sz="2000" dirty="0"/>
              <a:t>   - Submarine </a:t>
            </a:r>
          </a:p>
          <a:p>
            <a:r>
              <a:rPr lang="en-US" sz="2000" dirty="0"/>
              <a:t>  -  ROV</a:t>
            </a:r>
          </a:p>
          <a:p>
            <a:endParaRPr lang="en-US" dirty="0"/>
          </a:p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4000">
                <a:ea typeface="굴림" pitchFamily="50" charset="-127"/>
              </a:rPr>
              <a:t>2.9 </a:t>
            </a:r>
            <a:r>
              <a:rPr lang="en-US" altLang="ko-KR" sz="4000">
                <a:ea typeface="굴림" pitchFamily="50" charset="-127"/>
              </a:rPr>
              <a:t>Numerical Calculation</a:t>
            </a:r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Calculation Steps</a:t>
            </a:r>
          </a:p>
          <a:p>
            <a:pPr>
              <a:lnSpc>
                <a:spcPct val="120000"/>
              </a:lnSpc>
            </a:pPr>
            <a:r>
              <a:rPr lang="en-US" altLang="ko-KR" b="1" dirty="0">
                <a:ea typeface="굴림" pitchFamily="50" charset="-127"/>
              </a:rPr>
              <a:t>   </a:t>
            </a:r>
            <a:r>
              <a:rPr lang="en-US" altLang="ko-KR" dirty="0">
                <a:ea typeface="굴림" pitchFamily="50" charset="-127"/>
              </a:rPr>
              <a:t>1.</a:t>
            </a:r>
            <a:r>
              <a:rPr lang="en-US" altLang="ko-KR" b="1" dirty="0">
                <a:ea typeface="굴림" pitchFamily="50" charset="-127"/>
              </a:rPr>
              <a:t>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Start with a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sketch</a:t>
            </a:r>
            <a:r>
              <a:rPr lang="en-US" altLang="ko-KR" dirty="0" smtClean="0">
                <a:ea typeface="굴림" pitchFamily="50" charset="-127"/>
              </a:rPr>
              <a:t> </a:t>
            </a:r>
            <a:r>
              <a:rPr lang="en-US" altLang="ko-KR" dirty="0">
                <a:ea typeface="굴림" pitchFamily="50" charset="-127"/>
              </a:rPr>
              <a:t>of what you are about to integrate.</a:t>
            </a:r>
          </a:p>
          <a:p>
            <a:pPr>
              <a:lnSpc>
                <a:spcPct val="120000"/>
              </a:lnSpc>
            </a:pPr>
            <a:r>
              <a:rPr lang="en-US" altLang="ko-KR" dirty="0">
                <a:ea typeface="굴림" pitchFamily="50" charset="-127"/>
              </a:rPr>
              <a:t>   2.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Show the differential element</a:t>
            </a:r>
            <a:r>
              <a:rPr lang="en-US" altLang="ko-KR" dirty="0">
                <a:ea typeface="굴림" pitchFamily="50" charset="-127"/>
              </a:rPr>
              <a:t> you are using.</a:t>
            </a:r>
          </a:p>
          <a:p>
            <a:pPr>
              <a:lnSpc>
                <a:spcPct val="120000"/>
              </a:lnSpc>
            </a:pPr>
            <a:r>
              <a:rPr lang="en-US" altLang="ko-KR" dirty="0">
                <a:ea typeface="굴림" pitchFamily="50" charset="-127"/>
              </a:rPr>
              <a:t>   3. Properly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label your axis and drawing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dirty="0">
                <a:ea typeface="굴림" pitchFamily="50" charset="-127"/>
              </a:rPr>
              <a:t>   4.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Write out the generalized calculus equation</a:t>
            </a:r>
            <a:r>
              <a:rPr lang="en-US" altLang="ko-KR" dirty="0">
                <a:ea typeface="굴림" pitchFamily="50" charset="-127"/>
              </a:rPr>
              <a:t> written in</a:t>
            </a:r>
          </a:p>
          <a:p>
            <a:pPr>
              <a:lnSpc>
                <a:spcPct val="120000"/>
              </a:lnSpc>
            </a:pPr>
            <a:r>
              <a:rPr lang="en-US" altLang="ko-KR" dirty="0">
                <a:ea typeface="굴림" pitchFamily="50" charset="-127"/>
              </a:rPr>
              <a:t>       the same symbols you used to label your </a:t>
            </a:r>
            <a:r>
              <a:rPr lang="en-US" altLang="ko-KR" dirty="0" smtClean="0">
                <a:ea typeface="굴림" pitchFamily="50" charset="-127"/>
              </a:rPr>
              <a:t>picture.</a:t>
            </a:r>
            <a:endParaRPr lang="en-US" altLang="ko-KR" dirty="0">
              <a:ea typeface="굴림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>
                <a:ea typeface="굴림" pitchFamily="50" charset="-127"/>
              </a:rPr>
              <a:t>   5. </a:t>
            </a:r>
            <a:r>
              <a:rPr lang="en-US" altLang="ko-KR" dirty="0" smtClean="0">
                <a:ea typeface="굴림" pitchFamily="50" charset="-127"/>
              </a:rPr>
              <a:t>Convert integral in Simp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son’s equation.</a:t>
            </a:r>
            <a:endParaRPr lang="en-US" altLang="ko-KR" dirty="0">
              <a:ea typeface="굴림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>
                <a:ea typeface="굴림" pitchFamily="50" charset="-127"/>
              </a:rPr>
              <a:t>   6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.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Solve by substituting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each number into the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equation</a:t>
            </a:r>
            <a:r>
              <a:rPr lang="en-US" altLang="ko-KR" dirty="0" smtClean="0">
                <a:ea typeface="굴림" pitchFamily="50" charset="-127"/>
              </a:rPr>
              <a:t>.</a:t>
            </a:r>
            <a:endParaRPr lang="en-US" altLang="ko-KR" dirty="0">
              <a:ea typeface="굴림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ea typeface="굴림" pitchFamily="50" charset="-127"/>
              </a:rPr>
              <a:t>      </a:t>
            </a:r>
            <a:r>
              <a:rPr lang="en-US" altLang="ko-KR" b="1" dirty="0" smtClean="0">
                <a:ea typeface="굴림" pitchFamily="50" charset="-127"/>
              </a:rPr>
              <a:t>  </a:t>
            </a:r>
            <a:endParaRPr lang="en-US" altLang="ko-KR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Section 2.9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943600" cy="5791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See your “Equations and Conversions” Sheet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/>
              <a:t>Waterplane</a:t>
            </a:r>
            <a:r>
              <a:rPr lang="en-US" sz="2800" dirty="0"/>
              <a:t> Area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WP</a:t>
            </a:r>
            <a:r>
              <a:rPr lang="en-US" sz="2400" dirty="0" smtClean="0"/>
              <a:t>=2</a:t>
            </a:r>
            <a:r>
              <a:rPr lang="en-US" sz="2400" dirty="0" smtClean="0">
                <a:latin typeface="Symbol" pitchFamily="18" charset="2"/>
              </a:rPr>
              <a:t>ò</a:t>
            </a:r>
            <a:r>
              <a:rPr lang="en-US" sz="2400" dirty="0" smtClean="0"/>
              <a:t>y(x)</a:t>
            </a:r>
            <a:r>
              <a:rPr lang="en-US" sz="2400" dirty="0" err="1" smtClean="0"/>
              <a:t>dx</a:t>
            </a:r>
            <a:r>
              <a:rPr lang="en-US" sz="2400" dirty="0"/>
              <a:t>; where integral is half breadths by station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Sectional Area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A</a:t>
            </a:r>
            <a:r>
              <a:rPr lang="en-US" sz="2400" baseline="-25000" dirty="0" err="1" smtClean="0"/>
              <a:t>sect</a:t>
            </a:r>
            <a:r>
              <a:rPr lang="en-US" sz="2400" dirty="0" smtClean="0"/>
              <a:t>=2</a:t>
            </a:r>
            <a:r>
              <a:rPr lang="en-US" sz="2400" dirty="0" smtClean="0">
                <a:latin typeface="Symbol" pitchFamily="18" charset="2"/>
              </a:rPr>
              <a:t>ò</a:t>
            </a:r>
            <a:r>
              <a:rPr lang="en-US" sz="2400" dirty="0" smtClean="0"/>
              <a:t>y(z)</a:t>
            </a:r>
            <a:r>
              <a:rPr lang="en-US" sz="2400" dirty="0" err="1" smtClean="0"/>
              <a:t>dz</a:t>
            </a:r>
            <a:r>
              <a:rPr lang="en-US" sz="2400" dirty="0"/>
              <a:t>; where integral is half breadths by waterline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grpSp>
        <p:nvGrpSpPr>
          <p:cNvPr id="323662" name="Group 78"/>
          <p:cNvGrpSpPr>
            <a:grpSpLocks/>
          </p:cNvGrpSpPr>
          <p:nvPr/>
        </p:nvGrpSpPr>
        <p:grpSpPr bwMode="auto">
          <a:xfrm>
            <a:off x="6086475" y="4284663"/>
            <a:ext cx="2597150" cy="1354137"/>
            <a:chOff x="3834" y="1641"/>
            <a:chExt cx="1636" cy="853"/>
          </a:xfrm>
        </p:grpSpPr>
        <p:sp>
          <p:nvSpPr>
            <p:cNvPr id="323606" name="Line 22"/>
            <p:cNvSpPr>
              <a:spLocks noChangeShapeType="1"/>
            </p:cNvSpPr>
            <p:nvPr/>
          </p:nvSpPr>
          <p:spPr bwMode="auto">
            <a:xfrm flipV="1">
              <a:off x="4362" y="176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07" name="Rectangle 23"/>
            <p:cNvSpPr>
              <a:spLocks noChangeArrowheads="1"/>
            </p:cNvSpPr>
            <p:nvPr/>
          </p:nvSpPr>
          <p:spPr bwMode="auto">
            <a:xfrm>
              <a:off x="4283" y="1641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323608" name="Line 24"/>
            <p:cNvSpPr>
              <a:spLocks noChangeShapeType="1"/>
            </p:cNvSpPr>
            <p:nvPr/>
          </p:nvSpPr>
          <p:spPr bwMode="auto">
            <a:xfrm>
              <a:off x="4362" y="234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09" name="Rectangle 25"/>
            <p:cNvSpPr>
              <a:spLocks noChangeArrowheads="1"/>
            </p:cNvSpPr>
            <p:nvPr/>
          </p:nvSpPr>
          <p:spPr bwMode="auto">
            <a:xfrm>
              <a:off x="5168" y="2269"/>
              <a:ext cx="18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23610" name="Arc 26"/>
            <p:cNvSpPr>
              <a:spLocks/>
            </p:cNvSpPr>
            <p:nvPr/>
          </p:nvSpPr>
          <p:spPr bwMode="auto">
            <a:xfrm>
              <a:off x="4362" y="1814"/>
              <a:ext cx="528" cy="52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11" name="Line 27"/>
            <p:cNvSpPr>
              <a:spLocks noChangeShapeType="1"/>
            </p:cNvSpPr>
            <p:nvPr/>
          </p:nvSpPr>
          <p:spPr bwMode="auto">
            <a:xfrm flipH="1">
              <a:off x="4362" y="181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12" name="Rectangle 28"/>
            <p:cNvSpPr>
              <a:spLocks noChangeArrowheads="1"/>
            </p:cNvSpPr>
            <p:nvPr/>
          </p:nvSpPr>
          <p:spPr bwMode="auto">
            <a:xfrm>
              <a:off x="4336" y="2323"/>
              <a:ext cx="89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Half-Breadths (feet)</a:t>
              </a:r>
            </a:p>
          </p:txBody>
        </p:sp>
        <p:sp>
          <p:nvSpPr>
            <p:cNvPr id="323613" name="Rectangle 29"/>
            <p:cNvSpPr>
              <a:spLocks noChangeArrowheads="1"/>
            </p:cNvSpPr>
            <p:nvPr/>
          </p:nvSpPr>
          <p:spPr bwMode="auto">
            <a:xfrm>
              <a:off x="4266" y="2313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23614" name="Rectangle 30"/>
            <p:cNvSpPr>
              <a:spLocks noChangeArrowheads="1"/>
            </p:cNvSpPr>
            <p:nvPr/>
          </p:nvSpPr>
          <p:spPr bwMode="auto">
            <a:xfrm>
              <a:off x="4058" y="1958"/>
              <a:ext cx="35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Water</a:t>
              </a:r>
            </a:p>
            <a:p>
              <a:pPr eaLnBrk="0" hangingPunct="0"/>
              <a:r>
                <a:rPr lang="en-US" sz="1200">
                  <a:latin typeface="Times New Roman" pitchFamily="18" charset="0"/>
                </a:rPr>
                <a:t>lines</a:t>
              </a:r>
            </a:p>
          </p:txBody>
        </p:sp>
        <p:sp>
          <p:nvSpPr>
            <p:cNvPr id="323615" name="Line 31"/>
            <p:cNvSpPr>
              <a:spLocks noChangeShapeType="1"/>
            </p:cNvSpPr>
            <p:nvPr/>
          </p:nvSpPr>
          <p:spPr bwMode="auto">
            <a:xfrm>
              <a:off x="4362" y="205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16" name="Line 32"/>
            <p:cNvSpPr>
              <a:spLocks noChangeShapeType="1"/>
            </p:cNvSpPr>
            <p:nvPr/>
          </p:nvSpPr>
          <p:spPr bwMode="auto">
            <a:xfrm>
              <a:off x="4362" y="200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17" name="Line 33"/>
            <p:cNvSpPr>
              <a:spLocks noChangeShapeType="1"/>
            </p:cNvSpPr>
            <p:nvPr/>
          </p:nvSpPr>
          <p:spPr bwMode="auto">
            <a:xfrm>
              <a:off x="4362" y="210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18" name="Rectangle 34"/>
            <p:cNvSpPr>
              <a:spLocks noChangeArrowheads="1"/>
            </p:cNvSpPr>
            <p:nvPr/>
          </p:nvSpPr>
          <p:spPr bwMode="auto">
            <a:xfrm>
              <a:off x="4806" y="1977"/>
              <a:ext cx="26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y(z)</a:t>
              </a:r>
            </a:p>
          </p:txBody>
        </p:sp>
        <p:sp>
          <p:nvSpPr>
            <p:cNvPr id="323619" name="Line 35"/>
            <p:cNvSpPr>
              <a:spLocks noChangeShapeType="1"/>
            </p:cNvSpPr>
            <p:nvPr/>
          </p:nvSpPr>
          <p:spPr bwMode="auto">
            <a:xfrm>
              <a:off x="4602" y="191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20" name="Line 36"/>
            <p:cNvSpPr>
              <a:spLocks noChangeShapeType="1"/>
            </p:cNvSpPr>
            <p:nvPr/>
          </p:nvSpPr>
          <p:spPr bwMode="auto">
            <a:xfrm flipV="1">
              <a:off x="4602" y="210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21" name="Rectangle 37"/>
            <p:cNvSpPr>
              <a:spLocks noChangeArrowheads="1"/>
            </p:cNvSpPr>
            <p:nvPr/>
          </p:nvSpPr>
          <p:spPr bwMode="auto">
            <a:xfrm>
              <a:off x="4496" y="1785"/>
              <a:ext cx="97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dz=Waterline Spacing</a:t>
              </a:r>
            </a:p>
          </p:txBody>
        </p:sp>
        <p:sp>
          <p:nvSpPr>
            <p:cNvPr id="323623" name="Arc 39"/>
            <p:cNvSpPr>
              <a:spLocks/>
            </p:cNvSpPr>
            <p:nvPr/>
          </p:nvSpPr>
          <p:spPr bwMode="auto">
            <a:xfrm>
              <a:off x="3834" y="1814"/>
              <a:ext cx="528" cy="52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559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559" y="21599"/>
                  </a:moveTo>
                  <a:cubicBezTo>
                    <a:pt x="9645" y="21577"/>
                    <a:pt x="0" y="11913"/>
                    <a:pt x="0" y="0"/>
                  </a:cubicBezTo>
                </a:path>
                <a:path w="21600" h="21600" stroke="0" extrusionOk="0">
                  <a:moveTo>
                    <a:pt x="21559" y="21599"/>
                  </a:moveTo>
                  <a:cubicBezTo>
                    <a:pt x="9645" y="21577"/>
                    <a:pt x="0" y="11913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24" name="Rectangle 40"/>
            <p:cNvSpPr>
              <a:spLocks noChangeArrowheads="1"/>
            </p:cNvSpPr>
            <p:nvPr/>
          </p:nvSpPr>
          <p:spPr bwMode="auto">
            <a:xfrm>
              <a:off x="4457" y="1651"/>
              <a:ext cx="58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(Body Plan)</a:t>
              </a:r>
            </a:p>
          </p:txBody>
        </p:sp>
      </p:grpSp>
      <p:grpSp>
        <p:nvGrpSpPr>
          <p:cNvPr id="323665" name="Group 81"/>
          <p:cNvGrpSpPr>
            <a:grpSpLocks/>
          </p:cNvGrpSpPr>
          <p:nvPr/>
        </p:nvGrpSpPr>
        <p:grpSpPr bwMode="auto">
          <a:xfrm>
            <a:off x="5562600" y="1524000"/>
            <a:ext cx="3348038" cy="2133600"/>
            <a:chOff x="3504" y="960"/>
            <a:chExt cx="2109" cy="1344"/>
          </a:xfrm>
        </p:grpSpPr>
        <p:sp>
          <p:nvSpPr>
            <p:cNvPr id="323603" name="Rectangle 19"/>
            <p:cNvSpPr>
              <a:spLocks noChangeArrowheads="1"/>
            </p:cNvSpPr>
            <p:nvPr/>
          </p:nvSpPr>
          <p:spPr bwMode="auto">
            <a:xfrm>
              <a:off x="4742" y="1365"/>
              <a:ext cx="87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dx=Station Spacing</a:t>
              </a:r>
            </a:p>
          </p:txBody>
        </p:sp>
        <p:grpSp>
          <p:nvGrpSpPr>
            <p:cNvPr id="323664" name="Group 80"/>
            <p:cNvGrpSpPr>
              <a:grpSpLocks/>
            </p:cNvGrpSpPr>
            <p:nvPr/>
          </p:nvGrpSpPr>
          <p:grpSpPr bwMode="auto">
            <a:xfrm>
              <a:off x="3504" y="960"/>
              <a:ext cx="1949" cy="1344"/>
              <a:chOff x="3504" y="240"/>
              <a:chExt cx="1949" cy="1344"/>
            </a:xfrm>
          </p:grpSpPr>
          <p:sp>
            <p:nvSpPr>
              <p:cNvPr id="323595" name="Rectangle 11"/>
              <p:cNvSpPr>
                <a:spLocks noChangeArrowheads="1"/>
              </p:cNvSpPr>
              <p:nvPr/>
            </p:nvSpPr>
            <p:spPr bwMode="auto">
              <a:xfrm>
                <a:off x="3504" y="576"/>
                <a:ext cx="456" cy="4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200">
                    <a:latin typeface="Times New Roman" pitchFamily="18" charset="0"/>
                  </a:rPr>
                  <a:t>Half-</a:t>
                </a:r>
              </a:p>
              <a:p>
                <a:pPr eaLnBrk="0" hangingPunct="0"/>
                <a:r>
                  <a:rPr lang="en-US" sz="1200">
                    <a:latin typeface="Times New Roman" pitchFamily="18" charset="0"/>
                  </a:rPr>
                  <a:t>Breadths</a:t>
                </a:r>
              </a:p>
              <a:p>
                <a:pPr eaLnBrk="0" hangingPunct="0"/>
                <a:r>
                  <a:rPr lang="en-US" sz="1200">
                    <a:latin typeface="Times New Roman" pitchFamily="18" charset="0"/>
                  </a:rPr>
                  <a:t>(feet)</a:t>
                </a:r>
              </a:p>
            </p:txBody>
          </p:sp>
          <p:grpSp>
            <p:nvGrpSpPr>
              <p:cNvPr id="323663" name="Group 79"/>
              <p:cNvGrpSpPr>
                <a:grpSpLocks/>
              </p:cNvGrpSpPr>
              <p:nvPr/>
            </p:nvGrpSpPr>
            <p:grpSpPr bwMode="auto">
              <a:xfrm>
                <a:off x="3792" y="240"/>
                <a:ext cx="1661" cy="1344"/>
                <a:chOff x="3792" y="288"/>
                <a:chExt cx="1661" cy="1344"/>
              </a:xfrm>
            </p:grpSpPr>
            <p:sp>
              <p:nvSpPr>
                <p:cNvPr id="32359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888" y="505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91" name="Line 7"/>
                <p:cNvSpPr>
                  <a:spLocks noChangeShapeType="1"/>
                </p:cNvSpPr>
                <p:nvPr/>
              </p:nvSpPr>
              <p:spPr bwMode="auto">
                <a:xfrm>
                  <a:off x="3888" y="1081"/>
                  <a:ext cx="13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92" name="Arc 8"/>
                <p:cNvSpPr>
                  <a:spLocks/>
                </p:cNvSpPr>
                <p:nvPr/>
              </p:nvSpPr>
              <p:spPr bwMode="auto">
                <a:xfrm>
                  <a:off x="3888" y="505"/>
                  <a:ext cx="1344" cy="57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56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83"/>
                        <a:pt x="9651" y="17"/>
                        <a:pt x="21568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83"/>
                        <a:pt x="9651" y="17"/>
                        <a:pt x="2156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93" name="Rectangle 9"/>
                <p:cNvSpPr>
                  <a:spLocks noChangeArrowheads="1"/>
                </p:cNvSpPr>
                <p:nvPr/>
              </p:nvSpPr>
              <p:spPr bwMode="auto">
                <a:xfrm>
                  <a:off x="5270" y="1008"/>
                  <a:ext cx="183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3235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799" y="380"/>
                  <a:ext cx="183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323596" name="Rectangle 12"/>
                <p:cNvSpPr>
                  <a:spLocks noChangeArrowheads="1"/>
                </p:cNvSpPr>
                <p:nvPr/>
              </p:nvSpPr>
              <p:spPr bwMode="auto">
                <a:xfrm>
                  <a:off x="4422" y="1056"/>
                  <a:ext cx="424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Times New Roman" pitchFamily="18" charset="0"/>
                    </a:rPr>
                    <a:t>Stations</a:t>
                  </a:r>
                </a:p>
              </p:txBody>
            </p:sp>
            <p:sp>
              <p:nvSpPr>
                <p:cNvPr id="323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4560" y="601"/>
                  <a:ext cx="0" cy="4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98" name="Line 14"/>
                <p:cNvSpPr>
                  <a:spLocks noChangeShapeType="1"/>
                </p:cNvSpPr>
                <p:nvPr/>
              </p:nvSpPr>
              <p:spPr bwMode="auto">
                <a:xfrm>
                  <a:off x="4512" y="601"/>
                  <a:ext cx="0" cy="4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99" name="Line 15"/>
                <p:cNvSpPr>
                  <a:spLocks noChangeShapeType="1"/>
                </p:cNvSpPr>
                <p:nvPr/>
              </p:nvSpPr>
              <p:spPr bwMode="auto">
                <a:xfrm>
                  <a:off x="4608" y="601"/>
                  <a:ext cx="0" cy="4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00" name="Rectangle 16"/>
                <p:cNvSpPr>
                  <a:spLocks noChangeArrowheads="1"/>
                </p:cNvSpPr>
                <p:nvPr/>
              </p:nvSpPr>
              <p:spPr bwMode="auto">
                <a:xfrm>
                  <a:off x="4416" y="432"/>
                  <a:ext cx="274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Times New Roman" pitchFamily="18" charset="0"/>
                    </a:rPr>
                    <a:t>y(x)</a:t>
                  </a:r>
                </a:p>
              </p:txBody>
            </p:sp>
            <p:sp>
              <p:nvSpPr>
                <p:cNvPr id="323601" name="Line 17"/>
                <p:cNvSpPr>
                  <a:spLocks noChangeShapeType="1"/>
                </p:cNvSpPr>
                <p:nvPr/>
              </p:nvSpPr>
              <p:spPr bwMode="auto">
                <a:xfrm>
                  <a:off x="4368" y="793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0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608" y="793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04" name="Line 20"/>
                <p:cNvSpPr>
                  <a:spLocks noChangeShapeType="1"/>
                </p:cNvSpPr>
                <p:nvPr/>
              </p:nvSpPr>
              <p:spPr bwMode="auto">
                <a:xfrm>
                  <a:off x="5232" y="505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05" name="Rectangle 21"/>
                <p:cNvSpPr>
                  <a:spLocks noChangeArrowheads="1"/>
                </p:cNvSpPr>
                <p:nvPr/>
              </p:nvSpPr>
              <p:spPr bwMode="auto">
                <a:xfrm>
                  <a:off x="3792" y="1056"/>
                  <a:ext cx="162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323622" name="Arc 38"/>
                <p:cNvSpPr>
                  <a:spLocks/>
                </p:cNvSpPr>
                <p:nvPr/>
              </p:nvSpPr>
              <p:spPr bwMode="auto">
                <a:xfrm>
                  <a:off x="3888" y="1056"/>
                  <a:ext cx="1344" cy="576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568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568" y="21599"/>
                      </a:moveTo>
                      <a:cubicBezTo>
                        <a:pt x="9651" y="21582"/>
                        <a:pt x="0" y="11916"/>
                        <a:pt x="0" y="0"/>
                      </a:cubicBezTo>
                    </a:path>
                    <a:path w="21600" h="21600" stroke="0" extrusionOk="0">
                      <a:moveTo>
                        <a:pt x="21568" y="21599"/>
                      </a:moveTo>
                      <a:cubicBezTo>
                        <a:pt x="9651" y="21582"/>
                        <a:pt x="0" y="11916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25" name="Rectangle 41"/>
                <p:cNvSpPr>
                  <a:spLocks noChangeArrowheads="1"/>
                </p:cNvSpPr>
                <p:nvPr/>
              </p:nvSpPr>
              <p:spPr bwMode="auto">
                <a:xfrm>
                  <a:off x="4224" y="288"/>
                  <a:ext cx="881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Times New Roman" pitchFamily="18" charset="0"/>
                    </a:rPr>
                    <a:t>(Half-Breadth Plan)</a:t>
                  </a:r>
                </a:p>
              </p:txBody>
            </p:sp>
          </p:grpSp>
        </p:grpSp>
      </p:grpSp>
      <p:sp>
        <p:nvSpPr>
          <p:cNvPr id="323657" name="Rectangle 73"/>
          <p:cNvSpPr>
            <a:spLocks noChangeArrowheads="1"/>
          </p:cNvSpPr>
          <p:nvPr/>
        </p:nvSpPr>
        <p:spPr bwMode="auto">
          <a:xfrm>
            <a:off x="3962400" y="5638800"/>
            <a:ext cx="2571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Section 2.9</a:t>
            </a:r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943600" cy="5791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See your “Equations and Conversions” Sheet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Submerged Volume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  <a:r>
              <a:rPr lang="en-US" sz="2400">
                <a:latin typeface="Arial" charset="0"/>
              </a:rPr>
              <a:t>V</a:t>
            </a:r>
            <a:r>
              <a:rPr lang="en-US" sz="2400" baseline="-25000"/>
              <a:t>S</a:t>
            </a:r>
            <a:r>
              <a:rPr lang="en-US" sz="2400"/>
              <a:t>=</a:t>
            </a:r>
            <a:r>
              <a:rPr lang="en-US" sz="2400">
                <a:latin typeface="Symbol" pitchFamily="18" charset="2"/>
              </a:rPr>
              <a:t>ò</a:t>
            </a:r>
            <a:r>
              <a:rPr lang="en-US" sz="2400"/>
              <a:t>A</a:t>
            </a:r>
            <a:r>
              <a:rPr lang="en-US" sz="2400" baseline="-25000"/>
              <a:t>sect</a:t>
            </a:r>
            <a:r>
              <a:rPr lang="en-US" sz="2400"/>
              <a:t>dx; where integral is</a:t>
            </a:r>
            <a:br>
              <a:rPr lang="en-US" sz="2400"/>
            </a:br>
            <a:r>
              <a:rPr lang="en-US" sz="2400"/>
              <a:t>sectional areas by station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Longitudinal Center of Floatation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LCF=(2/A</a:t>
            </a:r>
            <a:r>
              <a:rPr lang="en-US" sz="2400" baseline="-25000"/>
              <a:t>WP</a:t>
            </a:r>
            <a:r>
              <a:rPr lang="en-US" sz="2400"/>
              <a:t>)*</a:t>
            </a:r>
            <a:r>
              <a:rPr lang="en-US" sz="2400">
                <a:latin typeface="Symbol" pitchFamily="18" charset="2"/>
              </a:rPr>
              <a:t>ò</a:t>
            </a:r>
            <a:r>
              <a:rPr lang="en-US" sz="2400"/>
              <a:t>xydx; where</a:t>
            </a:r>
            <a:br>
              <a:rPr lang="en-US" sz="2400"/>
            </a:br>
            <a:r>
              <a:rPr lang="en-US" sz="2400"/>
              <a:t>integral is product of distance</a:t>
            </a:r>
            <a:br>
              <a:rPr lang="en-US" sz="2400"/>
            </a:br>
            <a:r>
              <a:rPr lang="en-US" sz="2400"/>
              <a:t>from FP &amp; half breadths by station</a:t>
            </a:r>
          </a:p>
        </p:txBody>
      </p:sp>
      <p:grpSp>
        <p:nvGrpSpPr>
          <p:cNvPr id="355406" name="Group 78"/>
          <p:cNvGrpSpPr>
            <a:grpSpLocks/>
          </p:cNvGrpSpPr>
          <p:nvPr/>
        </p:nvGrpSpPr>
        <p:grpSpPr bwMode="auto">
          <a:xfrm>
            <a:off x="5562600" y="2133600"/>
            <a:ext cx="3197225" cy="1344613"/>
            <a:chOff x="3504" y="2496"/>
            <a:chExt cx="2014" cy="847"/>
          </a:xfrm>
        </p:grpSpPr>
        <p:sp>
          <p:nvSpPr>
            <p:cNvPr id="355370" name="Line 42"/>
            <p:cNvSpPr>
              <a:spLocks noChangeShapeType="1"/>
            </p:cNvSpPr>
            <p:nvPr/>
          </p:nvSpPr>
          <p:spPr bwMode="auto">
            <a:xfrm flipV="1">
              <a:off x="3953" y="2621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371" name="Line 43"/>
            <p:cNvSpPr>
              <a:spLocks noChangeShapeType="1"/>
            </p:cNvSpPr>
            <p:nvPr/>
          </p:nvSpPr>
          <p:spPr bwMode="auto">
            <a:xfrm>
              <a:off x="3953" y="3197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372" name="Arc 44"/>
            <p:cNvSpPr>
              <a:spLocks/>
            </p:cNvSpPr>
            <p:nvPr/>
          </p:nvSpPr>
          <p:spPr bwMode="auto">
            <a:xfrm>
              <a:off x="3953" y="2621"/>
              <a:ext cx="1344" cy="57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8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3"/>
                    <a:pt x="9651" y="17"/>
                    <a:pt x="21568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3"/>
                    <a:pt x="9651" y="17"/>
                    <a:pt x="2156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373" name="Rectangle 45"/>
            <p:cNvSpPr>
              <a:spLocks noChangeArrowheads="1"/>
            </p:cNvSpPr>
            <p:nvPr/>
          </p:nvSpPr>
          <p:spPr bwMode="auto">
            <a:xfrm>
              <a:off x="5335" y="3124"/>
              <a:ext cx="18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55374" name="Rectangle 46"/>
            <p:cNvSpPr>
              <a:spLocks noChangeArrowheads="1"/>
            </p:cNvSpPr>
            <p:nvPr/>
          </p:nvSpPr>
          <p:spPr bwMode="auto">
            <a:xfrm>
              <a:off x="3864" y="2496"/>
              <a:ext cx="28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A</a:t>
              </a:r>
              <a:r>
                <a:rPr lang="en-US" sz="1200" baseline="-25000">
                  <a:latin typeface="Times New Roman" pitchFamily="18" charset="0"/>
                </a:rPr>
                <a:t>sect</a:t>
              </a:r>
            </a:p>
          </p:txBody>
        </p:sp>
        <p:sp>
          <p:nvSpPr>
            <p:cNvPr id="355375" name="Rectangle 47"/>
            <p:cNvSpPr>
              <a:spLocks noChangeArrowheads="1"/>
            </p:cNvSpPr>
            <p:nvPr/>
          </p:nvSpPr>
          <p:spPr bwMode="auto">
            <a:xfrm>
              <a:off x="3504" y="2692"/>
              <a:ext cx="473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Sectional</a:t>
              </a:r>
            </a:p>
            <a:p>
              <a:pPr eaLnBrk="0" hangingPunct="0"/>
              <a:r>
                <a:rPr lang="en-US" sz="1200">
                  <a:latin typeface="Times New Roman" pitchFamily="18" charset="0"/>
                </a:rPr>
                <a:t>Areas</a:t>
              </a:r>
            </a:p>
            <a:p>
              <a:pPr eaLnBrk="0" hangingPunct="0"/>
              <a:r>
                <a:rPr lang="en-US" sz="1200">
                  <a:latin typeface="Times New Roman" pitchFamily="18" charset="0"/>
                </a:rPr>
                <a:t>(feet²)</a:t>
              </a:r>
            </a:p>
          </p:txBody>
        </p:sp>
        <p:sp>
          <p:nvSpPr>
            <p:cNvPr id="355376" name="Rectangle 48"/>
            <p:cNvSpPr>
              <a:spLocks noChangeArrowheads="1"/>
            </p:cNvSpPr>
            <p:nvPr/>
          </p:nvSpPr>
          <p:spPr bwMode="auto">
            <a:xfrm>
              <a:off x="4487" y="3172"/>
              <a:ext cx="42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Stations</a:t>
              </a:r>
            </a:p>
          </p:txBody>
        </p:sp>
        <p:sp>
          <p:nvSpPr>
            <p:cNvPr id="355377" name="Line 49"/>
            <p:cNvSpPr>
              <a:spLocks noChangeShapeType="1"/>
            </p:cNvSpPr>
            <p:nvPr/>
          </p:nvSpPr>
          <p:spPr bwMode="auto">
            <a:xfrm flipV="1">
              <a:off x="4625" y="2717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378" name="Line 50"/>
            <p:cNvSpPr>
              <a:spLocks noChangeShapeType="1"/>
            </p:cNvSpPr>
            <p:nvPr/>
          </p:nvSpPr>
          <p:spPr bwMode="auto">
            <a:xfrm>
              <a:off x="4577" y="2717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379" name="Line 51"/>
            <p:cNvSpPr>
              <a:spLocks noChangeShapeType="1"/>
            </p:cNvSpPr>
            <p:nvPr/>
          </p:nvSpPr>
          <p:spPr bwMode="auto">
            <a:xfrm>
              <a:off x="4673" y="2717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380" name="Rectangle 52"/>
            <p:cNvSpPr>
              <a:spLocks noChangeArrowheads="1"/>
            </p:cNvSpPr>
            <p:nvPr/>
          </p:nvSpPr>
          <p:spPr bwMode="auto">
            <a:xfrm>
              <a:off x="4503" y="2548"/>
              <a:ext cx="29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A(x)</a:t>
              </a:r>
            </a:p>
          </p:txBody>
        </p:sp>
        <p:sp>
          <p:nvSpPr>
            <p:cNvPr id="355381" name="Line 53"/>
            <p:cNvSpPr>
              <a:spLocks noChangeShapeType="1"/>
            </p:cNvSpPr>
            <p:nvPr/>
          </p:nvSpPr>
          <p:spPr bwMode="auto">
            <a:xfrm>
              <a:off x="4433" y="2909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382" name="Line 54"/>
            <p:cNvSpPr>
              <a:spLocks noChangeShapeType="1"/>
            </p:cNvSpPr>
            <p:nvPr/>
          </p:nvSpPr>
          <p:spPr bwMode="auto">
            <a:xfrm flipH="1">
              <a:off x="4673" y="2909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383" name="Line 55"/>
            <p:cNvSpPr>
              <a:spLocks noChangeShapeType="1"/>
            </p:cNvSpPr>
            <p:nvPr/>
          </p:nvSpPr>
          <p:spPr bwMode="auto">
            <a:xfrm>
              <a:off x="5297" y="2621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384" name="Rectangle 56"/>
            <p:cNvSpPr>
              <a:spLocks noChangeArrowheads="1"/>
            </p:cNvSpPr>
            <p:nvPr/>
          </p:nvSpPr>
          <p:spPr bwMode="auto">
            <a:xfrm>
              <a:off x="3857" y="3172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355385" name="Rectangle 57"/>
          <p:cNvSpPr>
            <a:spLocks noChangeArrowheads="1"/>
          </p:cNvSpPr>
          <p:nvPr/>
        </p:nvSpPr>
        <p:spPr bwMode="auto">
          <a:xfrm>
            <a:off x="7605713" y="2590800"/>
            <a:ext cx="13827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dx=Station Spacing</a:t>
            </a:r>
          </a:p>
        </p:txBody>
      </p:sp>
      <p:sp>
        <p:nvSpPr>
          <p:cNvPr id="355386" name="Line 58"/>
          <p:cNvSpPr>
            <a:spLocks noChangeShapeType="1"/>
          </p:cNvSpPr>
          <p:nvPr/>
        </p:nvSpPr>
        <p:spPr bwMode="auto">
          <a:xfrm flipV="1">
            <a:off x="6326188" y="4200525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87" name="Line 59"/>
          <p:cNvSpPr>
            <a:spLocks noChangeShapeType="1"/>
          </p:cNvSpPr>
          <p:nvPr/>
        </p:nvSpPr>
        <p:spPr bwMode="auto">
          <a:xfrm>
            <a:off x="6326188" y="5114925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88" name="Arc 60"/>
          <p:cNvSpPr>
            <a:spLocks/>
          </p:cNvSpPr>
          <p:nvPr/>
        </p:nvSpPr>
        <p:spPr bwMode="auto">
          <a:xfrm>
            <a:off x="6326188" y="4200525"/>
            <a:ext cx="2133600" cy="914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89" name="Rectangle 61"/>
          <p:cNvSpPr>
            <a:spLocks noChangeArrowheads="1"/>
          </p:cNvSpPr>
          <p:nvPr/>
        </p:nvSpPr>
        <p:spPr bwMode="auto">
          <a:xfrm>
            <a:off x="8520113" y="4999038"/>
            <a:ext cx="290512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X</a:t>
            </a:r>
          </a:p>
        </p:txBody>
      </p:sp>
      <p:sp>
        <p:nvSpPr>
          <p:cNvPr id="355390" name="Rectangle 62"/>
          <p:cNvSpPr>
            <a:spLocks noChangeArrowheads="1"/>
          </p:cNvSpPr>
          <p:nvPr/>
        </p:nvSpPr>
        <p:spPr bwMode="auto">
          <a:xfrm>
            <a:off x="6184900" y="4002088"/>
            <a:ext cx="29051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355391" name="Rectangle 63"/>
          <p:cNvSpPr>
            <a:spLocks noChangeArrowheads="1"/>
          </p:cNvSpPr>
          <p:nvPr/>
        </p:nvSpPr>
        <p:spPr bwMode="auto">
          <a:xfrm>
            <a:off x="5776913" y="4313238"/>
            <a:ext cx="723900" cy="63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Half-</a:t>
            </a:r>
          </a:p>
          <a:p>
            <a:pPr eaLnBrk="0" hangingPunct="0"/>
            <a:r>
              <a:rPr lang="en-US" sz="1200">
                <a:latin typeface="Times New Roman" pitchFamily="18" charset="0"/>
              </a:rPr>
              <a:t>Breadths</a:t>
            </a:r>
          </a:p>
          <a:p>
            <a:pPr eaLnBrk="0" hangingPunct="0"/>
            <a:r>
              <a:rPr lang="en-US" sz="1200">
                <a:latin typeface="Times New Roman" pitchFamily="18" charset="0"/>
              </a:rPr>
              <a:t>(feet)</a:t>
            </a:r>
          </a:p>
        </p:txBody>
      </p:sp>
      <p:sp>
        <p:nvSpPr>
          <p:cNvPr id="355392" name="Rectangle 64"/>
          <p:cNvSpPr>
            <a:spLocks noChangeArrowheads="1"/>
          </p:cNvSpPr>
          <p:nvPr/>
        </p:nvSpPr>
        <p:spPr bwMode="auto">
          <a:xfrm>
            <a:off x="7173913" y="5075238"/>
            <a:ext cx="6731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Stations</a:t>
            </a:r>
          </a:p>
        </p:txBody>
      </p:sp>
      <p:sp>
        <p:nvSpPr>
          <p:cNvPr id="355393" name="Line 65"/>
          <p:cNvSpPr>
            <a:spLocks noChangeShapeType="1"/>
          </p:cNvSpPr>
          <p:nvPr/>
        </p:nvSpPr>
        <p:spPr bwMode="auto">
          <a:xfrm flipV="1">
            <a:off x="7392988" y="435292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94" name="Line 66"/>
          <p:cNvSpPr>
            <a:spLocks noChangeShapeType="1"/>
          </p:cNvSpPr>
          <p:nvPr/>
        </p:nvSpPr>
        <p:spPr bwMode="auto">
          <a:xfrm>
            <a:off x="7316788" y="435292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95" name="Line 67"/>
          <p:cNvSpPr>
            <a:spLocks noChangeShapeType="1"/>
          </p:cNvSpPr>
          <p:nvPr/>
        </p:nvSpPr>
        <p:spPr bwMode="auto">
          <a:xfrm>
            <a:off x="7469188" y="435292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96" name="Rectangle 68"/>
          <p:cNvSpPr>
            <a:spLocks noChangeArrowheads="1"/>
          </p:cNvSpPr>
          <p:nvPr/>
        </p:nvSpPr>
        <p:spPr bwMode="auto">
          <a:xfrm>
            <a:off x="7164388" y="4084638"/>
            <a:ext cx="4349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y(x)</a:t>
            </a:r>
          </a:p>
        </p:txBody>
      </p:sp>
      <p:sp>
        <p:nvSpPr>
          <p:cNvPr id="355397" name="Line 69"/>
          <p:cNvSpPr>
            <a:spLocks noChangeShapeType="1"/>
          </p:cNvSpPr>
          <p:nvPr/>
        </p:nvSpPr>
        <p:spPr bwMode="auto">
          <a:xfrm>
            <a:off x="7088188" y="465772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98" name="Line 70"/>
          <p:cNvSpPr>
            <a:spLocks noChangeShapeType="1"/>
          </p:cNvSpPr>
          <p:nvPr/>
        </p:nvSpPr>
        <p:spPr bwMode="auto">
          <a:xfrm flipH="1">
            <a:off x="7469188" y="465772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99" name="Rectangle 71"/>
          <p:cNvSpPr>
            <a:spLocks noChangeArrowheads="1"/>
          </p:cNvSpPr>
          <p:nvPr/>
        </p:nvSpPr>
        <p:spPr bwMode="auto">
          <a:xfrm>
            <a:off x="7681913" y="4495800"/>
            <a:ext cx="13827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dx=Station Spacing</a:t>
            </a:r>
          </a:p>
        </p:txBody>
      </p:sp>
      <p:sp>
        <p:nvSpPr>
          <p:cNvPr id="355400" name="Line 72"/>
          <p:cNvSpPr>
            <a:spLocks noChangeShapeType="1"/>
          </p:cNvSpPr>
          <p:nvPr/>
        </p:nvSpPr>
        <p:spPr bwMode="auto">
          <a:xfrm>
            <a:off x="8459788" y="4200525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01" name="Rectangle 73"/>
          <p:cNvSpPr>
            <a:spLocks noChangeArrowheads="1"/>
          </p:cNvSpPr>
          <p:nvPr/>
        </p:nvSpPr>
        <p:spPr bwMode="auto">
          <a:xfrm>
            <a:off x="3962400" y="5638800"/>
            <a:ext cx="2571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355402" name="Rectangle 74"/>
          <p:cNvSpPr>
            <a:spLocks noChangeArrowheads="1"/>
          </p:cNvSpPr>
          <p:nvPr/>
        </p:nvSpPr>
        <p:spPr bwMode="auto">
          <a:xfrm>
            <a:off x="6858000" y="3886200"/>
            <a:ext cx="1398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(Half-Breadth Plan)</a:t>
            </a:r>
          </a:p>
        </p:txBody>
      </p:sp>
      <p:sp>
        <p:nvSpPr>
          <p:cNvPr id="355403" name="Line 75"/>
          <p:cNvSpPr>
            <a:spLocks noChangeShapeType="1"/>
          </p:cNvSpPr>
          <p:nvPr/>
        </p:nvSpPr>
        <p:spPr bwMode="auto">
          <a:xfrm>
            <a:off x="6324600" y="4999038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04" name="Rectangle 76"/>
          <p:cNvSpPr>
            <a:spLocks noChangeArrowheads="1"/>
          </p:cNvSpPr>
          <p:nvPr/>
        </p:nvSpPr>
        <p:spPr bwMode="auto">
          <a:xfrm>
            <a:off x="6750050" y="4800600"/>
            <a:ext cx="2571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x</a:t>
            </a:r>
          </a:p>
        </p:txBody>
      </p:sp>
      <p:sp>
        <p:nvSpPr>
          <p:cNvPr id="355405" name="Arc 77"/>
          <p:cNvSpPr>
            <a:spLocks/>
          </p:cNvSpPr>
          <p:nvPr/>
        </p:nvSpPr>
        <p:spPr bwMode="auto">
          <a:xfrm>
            <a:off x="6324600" y="5151438"/>
            <a:ext cx="2133600" cy="9144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68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68" y="21599"/>
                </a:moveTo>
                <a:cubicBezTo>
                  <a:pt x="9651" y="21582"/>
                  <a:pt x="0" y="11916"/>
                  <a:pt x="0" y="0"/>
                </a:cubicBezTo>
              </a:path>
              <a:path w="21600" h="21600" stroke="0" extrusionOk="0">
                <a:moveTo>
                  <a:pt x="21568" y="21599"/>
                </a:moveTo>
                <a:cubicBezTo>
                  <a:pt x="9651" y="21582"/>
                  <a:pt x="0" y="11916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609600" y="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4000">
                <a:ea typeface="굴림" pitchFamily="50" charset="-127"/>
              </a:rPr>
              <a:t>Waterplane Area</a:t>
            </a:r>
            <a:endParaRPr lang="en-US" altLang="ko-KR" sz="3600">
              <a:ea typeface="굴림" pitchFamily="50" charset="-127"/>
            </a:endParaRPr>
          </a:p>
        </p:txBody>
      </p:sp>
      <p:sp>
        <p:nvSpPr>
          <p:cNvPr id="325635" name="Line 3"/>
          <p:cNvSpPr>
            <a:spLocks noChangeShapeType="1"/>
          </p:cNvSpPr>
          <p:nvPr/>
        </p:nvSpPr>
        <p:spPr bwMode="auto">
          <a:xfrm>
            <a:off x="1692275" y="2625725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6" name="Freeform 4"/>
          <p:cNvSpPr>
            <a:spLocks/>
          </p:cNvSpPr>
          <p:nvPr/>
        </p:nvSpPr>
        <p:spPr bwMode="auto">
          <a:xfrm>
            <a:off x="1692275" y="1851025"/>
            <a:ext cx="6057900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816" y="200"/>
              </a:cxn>
              <a:cxn ang="0">
                <a:pos x="1632" y="56"/>
              </a:cxn>
              <a:cxn ang="0">
                <a:pos x="2400" y="8"/>
              </a:cxn>
              <a:cxn ang="0">
                <a:pos x="3072" y="104"/>
              </a:cxn>
              <a:cxn ang="0">
                <a:pos x="3696" y="296"/>
              </a:cxn>
              <a:cxn ang="0">
                <a:pos x="3792" y="296"/>
              </a:cxn>
            </a:cxnLst>
            <a:rect l="0" t="0" r="r" b="b"/>
            <a:pathLst>
              <a:path w="3816" h="488">
                <a:moveTo>
                  <a:pt x="0" y="488"/>
                </a:moveTo>
                <a:cubicBezTo>
                  <a:pt x="272" y="380"/>
                  <a:pt x="544" y="272"/>
                  <a:pt x="816" y="200"/>
                </a:cubicBezTo>
                <a:cubicBezTo>
                  <a:pt x="1088" y="128"/>
                  <a:pt x="1368" y="88"/>
                  <a:pt x="1632" y="56"/>
                </a:cubicBezTo>
                <a:cubicBezTo>
                  <a:pt x="1896" y="24"/>
                  <a:pt x="2160" y="0"/>
                  <a:pt x="2400" y="8"/>
                </a:cubicBezTo>
                <a:cubicBezTo>
                  <a:pt x="2640" y="16"/>
                  <a:pt x="2856" y="56"/>
                  <a:pt x="3072" y="104"/>
                </a:cubicBezTo>
                <a:cubicBezTo>
                  <a:pt x="3288" y="152"/>
                  <a:pt x="3576" y="264"/>
                  <a:pt x="3696" y="296"/>
                </a:cubicBezTo>
                <a:cubicBezTo>
                  <a:pt x="3816" y="328"/>
                  <a:pt x="3804" y="312"/>
                  <a:pt x="3792" y="29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7" name="Line 5"/>
          <p:cNvSpPr>
            <a:spLocks noChangeShapeType="1"/>
          </p:cNvSpPr>
          <p:nvPr/>
        </p:nvSpPr>
        <p:spPr bwMode="auto">
          <a:xfrm>
            <a:off x="7712075" y="23209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8" name="Line 6"/>
          <p:cNvSpPr>
            <a:spLocks noChangeShapeType="1"/>
          </p:cNvSpPr>
          <p:nvPr/>
        </p:nvSpPr>
        <p:spPr bwMode="auto">
          <a:xfrm flipV="1">
            <a:off x="1692275" y="133032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9" name="Freeform 7"/>
          <p:cNvSpPr>
            <a:spLocks/>
          </p:cNvSpPr>
          <p:nvPr/>
        </p:nvSpPr>
        <p:spPr bwMode="auto">
          <a:xfrm flipV="1">
            <a:off x="1692275" y="2625725"/>
            <a:ext cx="6057900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816" y="200"/>
              </a:cxn>
              <a:cxn ang="0">
                <a:pos x="1632" y="56"/>
              </a:cxn>
              <a:cxn ang="0">
                <a:pos x="2400" y="8"/>
              </a:cxn>
              <a:cxn ang="0">
                <a:pos x="3072" y="104"/>
              </a:cxn>
              <a:cxn ang="0">
                <a:pos x="3696" y="296"/>
              </a:cxn>
              <a:cxn ang="0">
                <a:pos x="3792" y="296"/>
              </a:cxn>
            </a:cxnLst>
            <a:rect l="0" t="0" r="r" b="b"/>
            <a:pathLst>
              <a:path w="3816" h="488">
                <a:moveTo>
                  <a:pt x="0" y="488"/>
                </a:moveTo>
                <a:cubicBezTo>
                  <a:pt x="272" y="380"/>
                  <a:pt x="544" y="272"/>
                  <a:pt x="816" y="200"/>
                </a:cubicBezTo>
                <a:cubicBezTo>
                  <a:pt x="1088" y="128"/>
                  <a:pt x="1368" y="88"/>
                  <a:pt x="1632" y="56"/>
                </a:cubicBezTo>
                <a:cubicBezTo>
                  <a:pt x="1896" y="24"/>
                  <a:pt x="2160" y="0"/>
                  <a:pt x="2400" y="8"/>
                </a:cubicBezTo>
                <a:cubicBezTo>
                  <a:pt x="2640" y="16"/>
                  <a:pt x="2856" y="56"/>
                  <a:pt x="3072" y="104"/>
                </a:cubicBezTo>
                <a:cubicBezTo>
                  <a:pt x="3288" y="152"/>
                  <a:pt x="3576" y="264"/>
                  <a:pt x="3696" y="296"/>
                </a:cubicBezTo>
                <a:cubicBezTo>
                  <a:pt x="3816" y="328"/>
                  <a:pt x="3804" y="312"/>
                  <a:pt x="3792" y="296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40" name="Line 8"/>
          <p:cNvSpPr>
            <a:spLocks noChangeShapeType="1"/>
          </p:cNvSpPr>
          <p:nvPr/>
        </p:nvSpPr>
        <p:spPr bwMode="auto">
          <a:xfrm>
            <a:off x="7712075" y="2625725"/>
            <a:ext cx="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80010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</a:t>
            </a:r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664075" y="19399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4968875" y="18637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V="1">
            <a:off x="4816475" y="1939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4206875" y="28543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045075" y="28543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48" name="Text Box 16"/>
          <p:cNvSpPr txBox="1">
            <a:spLocks noChangeArrowheads="1"/>
          </p:cNvSpPr>
          <p:nvPr/>
        </p:nvSpPr>
        <p:spPr bwMode="auto">
          <a:xfrm>
            <a:off x="5410200" y="2590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dx</a:t>
            </a:r>
          </a:p>
        </p:txBody>
      </p:sp>
      <p:sp>
        <p:nvSpPr>
          <p:cNvPr id="325649" name="Text Box 17"/>
          <p:cNvSpPr txBox="1">
            <a:spLocks noChangeArrowheads="1"/>
          </p:cNvSpPr>
          <p:nvPr/>
        </p:nvSpPr>
        <p:spPr bwMode="auto">
          <a:xfrm>
            <a:off x="1295400" y="25908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FP</a:t>
            </a:r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7635875" y="27781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AP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457200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y(x)</a:t>
            </a:r>
          </a:p>
        </p:txBody>
      </p:sp>
      <p:graphicFrame>
        <p:nvGraphicFramePr>
          <p:cNvPr id="325652" name="Object 20"/>
          <p:cNvGraphicFramePr>
            <a:graphicFrameLocks noChangeAspect="1"/>
          </p:cNvGraphicFramePr>
          <p:nvPr/>
        </p:nvGraphicFramePr>
        <p:xfrm>
          <a:off x="990600" y="3581400"/>
          <a:ext cx="4724400" cy="1144588"/>
        </p:xfrm>
        <a:graphic>
          <a:graphicData uri="http://schemas.openxmlformats.org/presentationml/2006/ole">
            <p:oleObj spid="_x0000_s325652" name="Equation" r:id="rId3" imgW="1930320" imgH="457200" progId="Equation.3">
              <p:embed/>
            </p:oleObj>
          </a:graphicData>
        </a:graphic>
      </p:graphicFrame>
      <p:graphicFrame>
        <p:nvGraphicFramePr>
          <p:cNvPr id="325653" name="Objec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25653" name="Equation" r:id="rId4" imgW="114120" imgH="215640" progId="Equation.3">
              <p:embed/>
            </p:oleObj>
          </a:graphicData>
        </a:graphic>
      </p:graphicFrame>
      <p:graphicFrame>
        <p:nvGraphicFramePr>
          <p:cNvPr id="325654" name="Object 22"/>
          <p:cNvGraphicFramePr>
            <a:graphicFrameLocks noChangeAspect="1"/>
          </p:cNvGraphicFramePr>
          <p:nvPr/>
        </p:nvGraphicFramePr>
        <p:xfrm>
          <a:off x="4332288" y="4846638"/>
          <a:ext cx="4214812" cy="1741487"/>
        </p:xfrm>
        <a:graphic>
          <a:graphicData uri="http://schemas.openxmlformats.org/presentationml/2006/ole">
            <p:oleObj spid="_x0000_s325654" name="Equation" r:id="rId5" imgW="2361960" imgH="939600" progId="Equation.3">
              <p:embed/>
            </p:oleObj>
          </a:graphicData>
        </a:graphic>
      </p:graphicFrame>
      <p:sp>
        <p:nvSpPr>
          <p:cNvPr id="325655" name="Line 23"/>
          <p:cNvSpPr>
            <a:spLocks noChangeShapeType="1"/>
          </p:cNvSpPr>
          <p:nvPr/>
        </p:nvSpPr>
        <p:spPr bwMode="auto">
          <a:xfrm flipH="1">
            <a:off x="1447800" y="4191000"/>
            <a:ext cx="685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56" name="Text Box 24"/>
          <p:cNvSpPr txBox="1">
            <a:spLocks noChangeArrowheads="1"/>
          </p:cNvSpPr>
          <p:nvPr/>
        </p:nvSpPr>
        <p:spPr bwMode="auto">
          <a:xfrm>
            <a:off x="304800" y="5334000"/>
            <a:ext cx="3581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dirty="0">
                <a:ea typeface="굴림" pitchFamily="50" charset="-127"/>
              </a:rPr>
              <a:t>Factor for </a:t>
            </a:r>
            <a:r>
              <a:rPr lang="en-US" altLang="ko-KR" dirty="0" smtClean="0">
                <a:ea typeface="굴림" pitchFamily="50" charset="-127"/>
              </a:rPr>
              <a:t>symmetric </a:t>
            </a:r>
            <a:r>
              <a:rPr lang="en-US" altLang="ko-KR" dirty="0" err="1" smtClean="0">
                <a:ea typeface="굴림" pitchFamily="50" charset="-127"/>
              </a:rPr>
              <a:t>waterplane</a:t>
            </a:r>
            <a:r>
              <a:rPr lang="en-US" altLang="ko-KR" dirty="0" smtClean="0">
                <a:ea typeface="굴림" pitchFamily="50" charset="-127"/>
              </a:rPr>
              <a:t> area</a:t>
            </a:r>
            <a:endParaRPr lang="en-US" altLang="ko-KR" dirty="0"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533400" y="0"/>
            <a:ext cx="8572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4000">
                <a:ea typeface="굴림" pitchFamily="50" charset="-127"/>
              </a:rPr>
              <a:t>Waterplane Area</a:t>
            </a:r>
            <a:endParaRPr lang="en-US" altLang="ko-KR" sz="3600" i="1">
              <a:ea typeface="굴림" pitchFamily="50" charset="-127"/>
            </a:endParaRP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Generalized Simpson’s Equation</a:t>
            </a:r>
          </a:p>
        </p:txBody>
      </p:sp>
      <p:graphicFrame>
        <p:nvGraphicFramePr>
          <p:cNvPr id="326660" name="Object 4"/>
          <p:cNvGraphicFramePr>
            <a:graphicFrameLocks noChangeAspect="1"/>
          </p:cNvGraphicFramePr>
          <p:nvPr/>
        </p:nvGraphicFramePr>
        <p:xfrm>
          <a:off x="53975" y="4038600"/>
          <a:ext cx="8937625" cy="1012825"/>
        </p:xfrm>
        <a:graphic>
          <a:graphicData uri="http://schemas.openxmlformats.org/presentationml/2006/ole">
            <p:oleObj spid="_x0000_s326660" name="Equation" r:id="rId3" imgW="3174840" imgH="393480" progId="Equation.3">
              <p:embed/>
            </p:oleObj>
          </a:graphicData>
        </a:graphic>
      </p:graphicFrame>
      <p:graphicFrame>
        <p:nvGraphicFramePr>
          <p:cNvPr id="326661" name="Object 5"/>
          <p:cNvGraphicFramePr>
            <a:graphicFrameLocks noChangeAspect="1"/>
          </p:cNvGraphicFramePr>
          <p:nvPr/>
        </p:nvGraphicFramePr>
        <p:xfrm>
          <a:off x="2514600" y="5372100"/>
          <a:ext cx="4910138" cy="419100"/>
        </p:xfrm>
        <a:graphic>
          <a:graphicData uri="http://schemas.openxmlformats.org/presentationml/2006/ole">
            <p:oleObj spid="_x0000_s326661" name="Equation" r:id="rId4" imgW="1904760" imgH="177480" progId="Equation.3">
              <p:embed/>
            </p:oleObj>
          </a:graphicData>
        </a:graphic>
      </p:graphicFrame>
      <p:grpSp>
        <p:nvGrpSpPr>
          <p:cNvPr id="326662" name="Group 6"/>
          <p:cNvGrpSpPr>
            <a:grpSpLocks/>
          </p:cNvGrpSpPr>
          <p:nvPr/>
        </p:nvGrpSpPr>
        <p:grpSpPr bwMode="auto">
          <a:xfrm>
            <a:off x="838200" y="1828800"/>
            <a:ext cx="7832725" cy="2622550"/>
            <a:chOff x="768" y="576"/>
            <a:chExt cx="4516" cy="1652"/>
          </a:xfrm>
        </p:grpSpPr>
        <p:graphicFrame>
          <p:nvGraphicFramePr>
            <p:cNvPr id="326663" name="Object 7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p:oleObj spid="_x0000_s326663" name="Equation" r:id="rId5" imgW="114120" imgH="215640" progId="Equation.3">
                <p:embed/>
              </p:oleObj>
            </a:graphicData>
          </a:graphic>
        </p:graphicFrame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1114" y="1462"/>
              <a:ext cx="4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65" name="Freeform 9"/>
            <p:cNvSpPr>
              <a:spLocks/>
            </p:cNvSpPr>
            <p:nvPr/>
          </p:nvSpPr>
          <p:spPr bwMode="auto">
            <a:xfrm>
              <a:off x="1114" y="974"/>
              <a:ext cx="3816" cy="488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816" y="200"/>
                </a:cxn>
                <a:cxn ang="0">
                  <a:pos x="1632" y="56"/>
                </a:cxn>
                <a:cxn ang="0">
                  <a:pos x="2400" y="8"/>
                </a:cxn>
                <a:cxn ang="0">
                  <a:pos x="3072" y="104"/>
                </a:cxn>
                <a:cxn ang="0">
                  <a:pos x="3696" y="296"/>
                </a:cxn>
                <a:cxn ang="0">
                  <a:pos x="3792" y="296"/>
                </a:cxn>
              </a:cxnLst>
              <a:rect l="0" t="0" r="r" b="b"/>
              <a:pathLst>
                <a:path w="3816" h="488">
                  <a:moveTo>
                    <a:pt x="0" y="488"/>
                  </a:moveTo>
                  <a:cubicBezTo>
                    <a:pt x="272" y="380"/>
                    <a:pt x="544" y="272"/>
                    <a:pt x="816" y="200"/>
                  </a:cubicBezTo>
                  <a:cubicBezTo>
                    <a:pt x="1088" y="128"/>
                    <a:pt x="1368" y="88"/>
                    <a:pt x="1632" y="56"/>
                  </a:cubicBezTo>
                  <a:cubicBezTo>
                    <a:pt x="1896" y="24"/>
                    <a:pt x="2160" y="0"/>
                    <a:pt x="2400" y="8"/>
                  </a:cubicBezTo>
                  <a:cubicBezTo>
                    <a:pt x="2640" y="16"/>
                    <a:pt x="2856" y="56"/>
                    <a:pt x="3072" y="104"/>
                  </a:cubicBezTo>
                  <a:cubicBezTo>
                    <a:pt x="3288" y="152"/>
                    <a:pt x="3576" y="264"/>
                    <a:pt x="3696" y="296"/>
                  </a:cubicBezTo>
                  <a:cubicBezTo>
                    <a:pt x="3816" y="328"/>
                    <a:pt x="3804" y="312"/>
                    <a:pt x="3792" y="29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4906" y="127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 flipV="1">
              <a:off x="1114" y="646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68" name="Text Box 12"/>
            <p:cNvSpPr txBox="1">
              <a:spLocks noChangeArrowheads="1"/>
            </p:cNvSpPr>
            <p:nvPr/>
          </p:nvSpPr>
          <p:spPr bwMode="auto">
            <a:xfrm>
              <a:off x="768" y="576"/>
              <a:ext cx="1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</a:t>
              </a:r>
            </a:p>
          </p:txBody>
        </p:sp>
        <p:sp>
          <p:nvSpPr>
            <p:cNvPr id="326669" name="Text Box 13"/>
            <p:cNvSpPr txBox="1">
              <a:spLocks noChangeArrowheads="1"/>
            </p:cNvSpPr>
            <p:nvPr/>
          </p:nvSpPr>
          <p:spPr bwMode="auto">
            <a:xfrm>
              <a:off x="5087" y="1056"/>
              <a:ext cx="1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x</a:t>
              </a:r>
            </a:p>
          </p:txBody>
        </p:sp>
        <p:sp>
          <p:nvSpPr>
            <p:cNvPr id="326670" name="Text Box 14"/>
            <p:cNvSpPr txBox="1">
              <a:spLocks noChangeArrowheads="1"/>
            </p:cNvSpPr>
            <p:nvPr/>
          </p:nvSpPr>
          <p:spPr bwMode="auto">
            <a:xfrm>
              <a:off x="816" y="1536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FP</a:t>
              </a:r>
            </a:p>
          </p:txBody>
        </p:sp>
        <p:sp>
          <p:nvSpPr>
            <p:cNvPr id="326671" name="Text Box 15"/>
            <p:cNvSpPr txBox="1">
              <a:spLocks noChangeArrowheads="1"/>
            </p:cNvSpPr>
            <p:nvPr/>
          </p:nvSpPr>
          <p:spPr bwMode="auto">
            <a:xfrm>
              <a:off x="4943" y="1584"/>
              <a:ext cx="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AP</a:t>
              </a:r>
            </a:p>
          </p:txBody>
        </p:sp>
        <p:sp>
          <p:nvSpPr>
            <p:cNvPr id="326672" name="Line 16"/>
            <p:cNvSpPr>
              <a:spLocks noChangeShapeType="1"/>
            </p:cNvSpPr>
            <p:nvPr/>
          </p:nvSpPr>
          <p:spPr bwMode="auto">
            <a:xfrm>
              <a:off x="1920" y="12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73" name="Line 17"/>
            <p:cNvSpPr>
              <a:spLocks noChangeShapeType="1"/>
            </p:cNvSpPr>
            <p:nvPr/>
          </p:nvSpPr>
          <p:spPr bwMode="auto">
            <a:xfrm>
              <a:off x="2592" y="105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74" name="Line 18"/>
            <p:cNvSpPr>
              <a:spLocks noChangeShapeType="1"/>
            </p:cNvSpPr>
            <p:nvPr/>
          </p:nvSpPr>
          <p:spPr bwMode="auto">
            <a:xfrm>
              <a:off x="3168" y="10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75" name="Line 19"/>
            <p:cNvSpPr>
              <a:spLocks noChangeShapeType="1"/>
            </p:cNvSpPr>
            <p:nvPr/>
          </p:nvSpPr>
          <p:spPr bwMode="auto">
            <a:xfrm>
              <a:off x="3792" y="10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76" name="Line 20"/>
            <p:cNvSpPr>
              <a:spLocks noChangeShapeType="1"/>
            </p:cNvSpPr>
            <p:nvPr/>
          </p:nvSpPr>
          <p:spPr bwMode="auto">
            <a:xfrm>
              <a:off x="4368" y="11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77" name="Text Box 21"/>
            <p:cNvSpPr txBox="1">
              <a:spLocks noChangeArrowheads="1"/>
            </p:cNvSpPr>
            <p:nvPr/>
          </p:nvSpPr>
          <p:spPr bwMode="auto">
            <a:xfrm>
              <a:off x="1094" y="146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>
                  <a:ea typeface="굴림" pitchFamily="50" charset="-127"/>
                </a:rPr>
                <a:t>0</a:t>
              </a:r>
            </a:p>
          </p:txBody>
        </p:sp>
        <p:sp>
          <p:nvSpPr>
            <p:cNvPr id="326678" name="Text Box 22"/>
            <p:cNvSpPr txBox="1">
              <a:spLocks noChangeArrowheads="1"/>
            </p:cNvSpPr>
            <p:nvPr/>
          </p:nvSpPr>
          <p:spPr bwMode="auto">
            <a:xfrm>
              <a:off x="1766" y="146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>
                  <a:ea typeface="굴림" pitchFamily="50" charset="-127"/>
                </a:rPr>
                <a:t>1</a:t>
              </a:r>
            </a:p>
          </p:txBody>
        </p:sp>
        <p:sp>
          <p:nvSpPr>
            <p:cNvPr id="326679" name="Text Box 23"/>
            <p:cNvSpPr txBox="1">
              <a:spLocks noChangeArrowheads="1"/>
            </p:cNvSpPr>
            <p:nvPr/>
          </p:nvSpPr>
          <p:spPr bwMode="auto">
            <a:xfrm>
              <a:off x="2486" y="146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>
                  <a:ea typeface="굴림" pitchFamily="50" charset="-127"/>
                </a:rPr>
                <a:t>2</a:t>
              </a:r>
            </a:p>
          </p:txBody>
        </p:sp>
        <p:sp>
          <p:nvSpPr>
            <p:cNvPr id="326680" name="Text Box 24"/>
            <p:cNvSpPr txBox="1">
              <a:spLocks noChangeArrowheads="1"/>
            </p:cNvSpPr>
            <p:nvPr/>
          </p:nvSpPr>
          <p:spPr bwMode="auto">
            <a:xfrm>
              <a:off x="3062" y="146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>
                  <a:ea typeface="굴림" pitchFamily="50" charset="-127"/>
                </a:rPr>
                <a:t>3</a:t>
              </a:r>
            </a:p>
          </p:txBody>
        </p:sp>
        <p:sp>
          <p:nvSpPr>
            <p:cNvPr id="326681" name="Text Box 25"/>
            <p:cNvSpPr txBox="1">
              <a:spLocks noChangeArrowheads="1"/>
            </p:cNvSpPr>
            <p:nvPr/>
          </p:nvSpPr>
          <p:spPr bwMode="auto">
            <a:xfrm>
              <a:off x="3648" y="1488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>
                  <a:ea typeface="굴림" pitchFamily="50" charset="-127"/>
                </a:rPr>
                <a:t>4</a:t>
              </a:r>
            </a:p>
          </p:txBody>
        </p:sp>
        <p:sp>
          <p:nvSpPr>
            <p:cNvPr id="326682" name="Text Box 26"/>
            <p:cNvSpPr txBox="1">
              <a:spLocks noChangeArrowheads="1"/>
            </p:cNvSpPr>
            <p:nvPr/>
          </p:nvSpPr>
          <p:spPr bwMode="auto">
            <a:xfrm>
              <a:off x="4262" y="146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>
                  <a:ea typeface="굴림" pitchFamily="50" charset="-127"/>
                </a:rPr>
                <a:t>5</a:t>
              </a:r>
            </a:p>
          </p:txBody>
        </p:sp>
        <p:sp>
          <p:nvSpPr>
            <p:cNvPr id="326683" name="Text Box 27"/>
            <p:cNvSpPr txBox="1">
              <a:spLocks noChangeArrowheads="1"/>
            </p:cNvSpPr>
            <p:nvPr/>
          </p:nvSpPr>
          <p:spPr bwMode="auto">
            <a:xfrm>
              <a:off x="4790" y="146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>
                  <a:ea typeface="굴림" pitchFamily="50" charset="-127"/>
                </a:rPr>
                <a:t>6</a:t>
              </a:r>
            </a:p>
          </p:txBody>
        </p:sp>
        <p:graphicFrame>
          <p:nvGraphicFramePr>
            <p:cNvPr id="326684" name="Object 28"/>
            <p:cNvGraphicFramePr>
              <a:graphicFrameLocks noChangeAspect="1"/>
            </p:cNvGraphicFramePr>
            <p:nvPr/>
          </p:nvGraphicFramePr>
          <p:xfrm>
            <a:off x="2064" y="1200"/>
            <a:ext cx="356" cy="293"/>
          </p:xfrm>
          <a:graphic>
            <a:graphicData uri="http://schemas.openxmlformats.org/presentationml/2006/ole">
              <p:oleObj spid="_x0000_s326684" name="Equation" r:id="rId6" imgW="215640" imgH="177480" progId="Equation.3">
                <p:embed/>
              </p:oleObj>
            </a:graphicData>
          </a:graphic>
        </p:graphicFrame>
        <p:sp>
          <p:nvSpPr>
            <p:cNvPr id="326685" name="Line 29"/>
            <p:cNvSpPr>
              <a:spLocks noChangeShapeType="1"/>
            </p:cNvSpPr>
            <p:nvPr/>
          </p:nvSpPr>
          <p:spPr bwMode="auto">
            <a:xfrm>
              <a:off x="1680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86" name="Line 30"/>
            <p:cNvSpPr>
              <a:spLocks noChangeShapeType="1"/>
            </p:cNvSpPr>
            <p:nvPr/>
          </p:nvSpPr>
          <p:spPr bwMode="auto">
            <a:xfrm flipH="1">
              <a:off x="2592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4000">
                <a:ea typeface="굴림" pitchFamily="50" charset="-127"/>
              </a:rPr>
              <a:t>Sectional Area</a:t>
            </a:r>
            <a:endParaRPr lang="en-US" altLang="ko-KR" sz="3600">
              <a:ea typeface="굴림" pitchFamily="50" charset="-127"/>
            </a:endParaRPr>
          </a:p>
        </p:txBody>
      </p:sp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0" y="1217613"/>
            <a:ext cx="92408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80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Sectional Area : Numerical integration of half-breadth </a:t>
            </a:r>
          </a:p>
          <a:p>
            <a:r>
              <a:rPr lang="en-US" altLang="ko-KR" sz="280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                        as a function of draft</a:t>
            </a: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3505200" y="3048000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WL</a:t>
            </a:r>
          </a:p>
        </p:txBody>
      </p:sp>
      <p:grpSp>
        <p:nvGrpSpPr>
          <p:cNvPr id="327685" name="Group 5"/>
          <p:cNvGrpSpPr>
            <a:grpSpLocks/>
          </p:cNvGrpSpPr>
          <p:nvPr/>
        </p:nvGrpSpPr>
        <p:grpSpPr bwMode="auto">
          <a:xfrm>
            <a:off x="381000" y="2362200"/>
            <a:ext cx="3733800" cy="3252788"/>
            <a:chOff x="240" y="1488"/>
            <a:chExt cx="2352" cy="2049"/>
          </a:xfrm>
        </p:grpSpPr>
        <p:sp>
          <p:nvSpPr>
            <p:cNvPr id="327686" name="Line 6"/>
            <p:cNvSpPr>
              <a:spLocks noChangeShapeType="1"/>
            </p:cNvSpPr>
            <p:nvPr/>
          </p:nvSpPr>
          <p:spPr bwMode="auto">
            <a:xfrm flipV="1">
              <a:off x="720" y="1584"/>
              <a:ext cx="0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687" name="Line 7"/>
            <p:cNvSpPr>
              <a:spLocks noChangeShapeType="1"/>
            </p:cNvSpPr>
            <p:nvPr/>
          </p:nvSpPr>
          <p:spPr bwMode="auto">
            <a:xfrm>
              <a:off x="720" y="3216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688" name="Line 8"/>
            <p:cNvSpPr>
              <a:spLocks noChangeShapeType="1"/>
            </p:cNvSpPr>
            <p:nvPr/>
          </p:nvSpPr>
          <p:spPr bwMode="auto">
            <a:xfrm>
              <a:off x="720" y="1968"/>
              <a:ext cx="12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689" name="Freeform 9"/>
            <p:cNvSpPr>
              <a:spLocks/>
            </p:cNvSpPr>
            <p:nvPr/>
          </p:nvSpPr>
          <p:spPr bwMode="auto">
            <a:xfrm>
              <a:off x="720" y="1968"/>
              <a:ext cx="1248" cy="1248"/>
            </a:xfrm>
            <a:custGeom>
              <a:avLst/>
              <a:gdLst/>
              <a:ahLst/>
              <a:cxnLst>
                <a:cxn ang="0">
                  <a:pos x="1248" y="0"/>
                </a:cxn>
                <a:cxn ang="0">
                  <a:pos x="1152" y="432"/>
                </a:cxn>
                <a:cxn ang="0">
                  <a:pos x="960" y="768"/>
                </a:cxn>
                <a:cxn ang="0">
                  <a:pos x="624" y="1056"/>
                </a:cxn>
                <a:cxn ang="0">
                  <a:pos x="0" y="1248"/>
                </a:cxn>
              </a:cxnLst>
              <a:rect l="0" t="0" r="r" b="b"/>
              <a:pathLst>
                <a:path w="1248" h="1248">
                  <a:moveTo>
                    <a:pt x="1248" y="0"/>
                  </a:moveTo>
                  <a:cubicBezTo>
                    <a:pt x="1224" y="152"/>
                    <a:pt x="1200" y="304"/>
                    <a:pt x="1152" y="432"/>
                  </a:cubicBezTo>
                  <a:cubicBezTo>
                    <a:pt x="1104" y="560"/>
                    <a:pt x="1048" y="664"/>
                    <a:pt x="960" y="768"/>
                  </a:cubicBezTo>
                  <a:cubicBezTo>
                    <a:pt x="872" y="872"/>
                    <a:pt x="784" y="976"/>
                    <a:pt x="624" y="1056"/>
                  </a:cubicBezTo>
                  <a:cubicBezTo>
                    <a:pt x="464" y="1136"/>
                    <a:pt x="232" y="1192"/>
                    <a:pt x="0" y="124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690" name="Text Box 10"/>
            <p:cNvSpPr txBox="1">
              <a:spLocks noChangeArrowheads="1"/>
            </p:cNvSpPr>
            <p:nvPr/>
          </p:nvSpPr>
          <p:spPr bwMode="auto">
            <a:xfrm>
              <a:off x="326" y="1488"/>
              <a:ext cx="2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>
                  <a:ea typeface="굴림" pitchFamily="50" charset="-127"/>
                </a:rPr>
                <a:t>z</a:t>
              </a:r>
            </a:p>
          </p:txBody>
        </p:sp>
        <p:sp>
          <p:nvSpPr>
            <p:cNvPr id="327691" name="Text Box 11"/>
            <p:cNvSpPr txBox="1">
              <a:spLocks noChangeArrowheads="1"/>
            </p:cNvSpPr>
            <p:nvPr/>
          </p:nvSpPr>
          <p:spPr bwMode="auto">
            <a:xfrm>
              <a:off x="2198" y="3210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800">
                  <a:ea typeface="굴림" pitchFamily="50" charset="-127"/>
                </a:rPr>
                <a:t>y</a:t>
              </a:r>
            </a:p>
          </p:txBody>
        </p:sp>
        <p:sp>
          <p:nvSpPr>
            <p:cNvPr id="327692" name="Line 12"/>
            <p:cNvSpPr>
              <a:spLocks noChangeShapeType="1"/>
            </p:cNvSpPr>
            <p:nvPr/>
          </p:nvSpPr>
          <p:spPr bwMode="auto">
            <a:xfrm>
              <a:off x="720" y="230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693" name="Line 13"/>
            <p:cNvSpPr>
              <a:spLocks noChangeShapeType="1"/>
            </p:cNvSpPr>
            <p:nvPr/>
          </p:nvSpPr>
          <p:spPr bwMode="auto">
            <a:xfrm>
              <a:off x="720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694" name="Line 14"/>
            <p:cNvSpPr>
              <a:spLocks noChangeShapeType="1"/>
            </p:cNvSpPr>
            <p:nvPr/>
          </p:nvSpPr>
          <p:spPr bwMode="auto">
            <a:xfrm>
              <a:off x="720" y="2400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695" name="Line 15"/>
            <p:cNvSpPr>
              <a:spLocks noChangeShapeType="1"/>
            </p:cNvSpPr>
            <p:nvPr/>
          </p:nvSpPr>
          <p:spPr bwMode="auto">
            <a:xfrm>
              <a:off x="1152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696" name="Line 16"/>
            <p:cNvSpPr>
              <a:spLocks noChangeShapeType="1"/>
            </p:cNvSpPr>
            <p:nvPr/>
          </p:nvSpPr>
          <p:spPr bwMode="auto">
            <a:xfrm flipV="1">
              <a:off x="1152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697" name="Text Box 17"/>
            <p:cNvSpPr txBox="1">
              <a:spLocks noChangeArrowheads="1"/>
            </p:cNvSpPr>
            <p:nvPr/>
          </p:nvSpPr>
          <p:spPr bwMode="auto">
            <a:xfrm>
              <a:off x="960" y="2687"/>
              <a:ext cx="3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800">
                  <a:ea typeface="굴림" pitchFamily="50" charset="-127"/>
                </a:rPr>
                <a:t>dz</a:t>
              </a:r>
            </a:p>
          </p:txBody>
        </p:sp>
        <p:sp>
          <p:nvSpPr>
            <p:cNvPr id="327698" name="Text Box 18"/>
            <p:cNvSpPr txBox="1">
              <a:spLocks noChangeArrowheads="1"/>
            </p:cNvSpPr>
            <p:nvPr/>
          </p:nvSpPr>
          <p:spPr bwMode="auto">
            <a:xfrm>
              <a:off x="1910" y="2249"/>
              <a:ext cx="4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800">
                  <a:ea typeface="굴림" pitchFamily="50" charset="-127"/>
                </a:rPr>
                <a:t>y(z)</a:t>
              </a:r>
            </a:p>
          </p:txBody>
        </p:sp>
        <p:sp>
          <p:nvSpPr>
            <p:cNvPr id="327699" name="Line 19"/>
            <p:cNvSpPr>
              <a:spLocks noChangeShapeType="1"/>
            </p:cNvSpPr>
            <p:nvPr/>
          </p:nvSpPr>
          <p:spPr bwMode="auto">
            <a:xfrm>
              <a:off x="240" y="2160"/>
              <a:ext cx="2352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00" name="Line 20"/>
            <p:cNvSpPr>
              <a:spLocks noChangeShapeType="1"/>
            </p:cNvSpPr>
            <p:nvPr/>
          </p:nvSpPr>
          <p:spPr bwMode="auto">
            <a:xfrm flipH="1">
              <a:off x="240" y="3216"/>
              <a:ext cx="432" cy="0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01" name="Line 21"/>
            <p:cNvSpPr>
              <a:spLocks noChangeShapeType="1"/>
            </p:cNvSpPr>
            <p:nvPr/>
          </p:nvSpPr>
          <p:spPr bwMode="auto">
            <a:xfrm flipV="1">
              <a:off x="384" y="216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02" name="Line 22"/>
            <p:cNvSpPr>
              <a:spLocks noChangeShapeType="1"/>
            </p:cNvSpPr>
            <p:nvPr/>
          </p:nvSpPr>
          <p:spPr bwMode="auto">
            <a:xfrm>
              <a:off x="384" y="283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03" name="Text Box 23"/>
            <p:cNvSpPr txBox="1">
              <a:spLocks noChangeArrowheads="1"/>
            </p:cNvSpPr>
            <p:nvPr/>
          </p:nvSpPr>
          <p:spPr bwMode="auto">
            <a:xfrm>
              <a:off x="240" y="249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800">
                  <a:ea typeface="굴림" pitchFamily="50" charset="-127"/>
                </a:rPr>
                <a:t>T</a:t>
              </a:r>
            </a:p>
          </p:txBody>
        </p:sp>
      </p:grpSp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4445000" y="2940050"/>
          <a:ext cx="3987800" cy="992188"/>
        </p:xfrm>
        <a:graphic>
          <a:graphicData uri="http://schemas.openxmlformats.org/presentationml/2006/ole">
            <p:oleObj spid="_x0000_s327704" name="Equation" r:id="rId3" imgW="1752480" imgH="419040" progId="Equation.3">
              <p:embed/>
            </p:oleObj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4432300" y="4232275"/>
          <a:ext cx="4546600" cy="1919288"/>
        </p:xfrm>
        <a:graphic>
          <a:graphicData uri="http://schemas.openxmlformats.org/presentationml/2006/ole">
            <p:oleObj spid="_x0000_s327705" name="Equation" r:id="rId4" imgW="2311200" imgH="939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4000">
                <a:ea typeface="굴림" pitchFamily="50" charset="-127"/>
              </a:rPr>
              <a:t>Sectional Area</a:t>
            </a:r>
            <a:endParaRPr lang="en-US" altLang="ko-KR" sz="3600">
              <a:ea typeface="굴림" pitchFamily="50" charset="-127"/>
            </a:endParaRP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457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Generalized Simpson’s equation</a:t>
            </a:r>
          </a:p>
        </p:txBody>
      </p:sp>
      <p:graphicFrame>
        <p:nvGraphicFramePr>
          <p:cNvPr id="328708" name="Object 4"/>
          <p:cNvGraphicFramePr>
            <a:graphicFrameLocks noChangeAspect="1"/>
          </p:cNvGraphicFramePr>
          <p:nvPr/>
        </p:nvGraphicFramePr>
        <p:xfrm>
          <a:off x="4940300" y="3124200"/>
          <a:ext cx="3683000" cy="355600"/>
        </p:xfrm>
        <a:graphic>
          <a:graphicData uri="http://schemas.openxmlformats.org/presentationml/2006/ole">
            <p:oleObj spid="_x0000_s328708" name="Equation" r:id="rId3" imgW="1841400" imgH="177480" progId="Equation.3">
              <p:embed/>
            </p:oleObj>
          </a:graphicData>
        </a:graphic>
      </p:graphicFrame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468313" y="4572000"/>
          <a:ext cx="7751762" cy="2051050"/>
        </p:xfrm>
        <a:graphic>
          <a:graphicData uri="http://schemas.openxmlformats.org/presentationml/2006/ole">
            <p:oleObj spid="_x0000_s328709" name="Equation" r:id="rId4" imgW="3200400" imgH="812520" progId="Equation.3">
              <p:embed/>
            </p:oleObj>
          </a:graphicData>
        </a:graphic>
      </p:graphicFrame>
      <p:grpSp>
        <p:nvGrpSpPr>
          <p:cNvPr id="328710" name="Group 6"/>
          <p:cNvGrpSpPr>
            <a:grpSpLocks/>
          </p:cNvGrpSpPr>
          <p:nvPr/>
        </p:nvGrpSpPr>
        <p:grpSpPr bwMode="auto">
          <a:xfrm>
            <a:off x="914400" y="1600200"/>
            <a:ext cx="4724400" cy="2819400"/>
            <a:chOff x="576" y="1008"/>
            <a:chExt cx="2976" cy="1776"/>
          </a:xfrm>
        </p:grpSpPr>
        <p:grpSp>
          <p:nvGrpSpPr>
            <p:cNvPr id="328711" name="Group 7"/>
            <p:cNvGrpSpPr>
              <a:grpSpLocks/>
            </p:cNvGrpSpPr>
            <p:nvPr/>
          </p:nvGrpSpPr>
          <p:grpSpPr bwMode="auto">
            <a:xfrm>
              <a:off x="576" y="1008"/>
              <a:ext cx="2976" cy="1776"/>
              <a:chOff x="864" y="1344"/>
              <a:chExt cx="2976" cy="1776"/>
            </a:xfrm>
          </p:grpSpPr>
          <p:sp>
            <p:nvSpPr>
              <p:cNvPr id="328712" name="Line 8"/>
              <p:cNvSpPr>
                <a:spLocks noChangeShapeType="1"/>
              </p:cNvSpPr>
              <p:nvPr/>
            </p:nvSpPr>
            <p:spPr bwMode="auto">
              <a:xfrm flipV="1">
                <a:off x="1488" y="1344"/>
                <a:ext cx="0" cy="16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3" name="Line 9"/>
              <p:cNvSpPr>
                <a:spLocks noChangeShapeType="1"/>
              </p:cNvSpPr>
              <p:nvPr/>
            </p:nvSpPr>
            <p:spPr bwMode="auto">
              <a:xfrm>
                <a:off x="1488" y="2976"/>
                <a:ext cx="1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4" name="Line 10"/>
              <p:cNvSpPr>
                <a:spLocks noChangeShapeType="1"/>
              </p:cNvSpPr>
              <p:nvPr/>
            </p:nvSpPr>
            <p:spPr bwMode="auto">
              <a:xfrm>
                <a:off x="1488" y="1728"/>
                <a:ext cx="12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5" name="Freeform 11"/>
              <p:cNvSpPr>
                <a:spLocks/>
              </p:cNvSpPr>
              <p:nvPr/>
            </p:nvSpPr>
            <p:spPr bwMode="auto">
              <a:xfrm>
                <a:off x="1488" y="1728"/>
                <a:ext cx="1248" cy="1248"/>
              </a:xfrm>
              <a:custGeom>
                <a:avLst/>
                <a:gdLst/>
                <a:ahLst/>
                <a:cxnLst>
                  <a:cxn ang="0">
                    <a:pos x="1248" y="0"/>
                  </a:cxn>
                  <a:cxn ang="0">
                    <a:pos x="1152" y="432"/>
                  </a:cxn>
                  <a:cxn ang="0">
                    <a:pos x="960" y="768"/>
                  </a:cxn>
                  <a:cxn ang="0">
                    <a:pos x="624" y="1056"/>
                  </a:cxn>
                  <a:cxn ang="0">
                    <a:pos x="0" y="1248"/>
                  </a:cxn>
                </a:cxnLst>
                <a:rect l="0" t="0" r="r" b="b"/>
                <a:pathLst>
                  <a:path w="1248" h="1248">
                    <a:moveTo>
                      <a:pt x="1248" y="0"/>
                    </a:moveTo>
                    <a:cubicBezTo>
                      <a:pt x="1224" y="152"/>
                      <a:pt x="1200" y="304"/>
                      <a:pt x="1152" y="432"/>
                    </a:cubicBezTo>
                    <a:cubicBezTo>
                      <a:pt x="1104" y="560"/>
                      <a:pt x="1048" y="664"/>
                      <a:pt x="960" y="768"/>
                    </a:cubicBezTo>
                    <a:cubicBezTo>
                      <a:pt x="872" y="872"/>
                      <a:pt x="784" y="976"/>
                      <a:pt x="624" y="1056"/>
                    </a:cubicBezTo>
                    <a:cubicBezTo>
                      <a:pt x="464" y="1136"/>
                      <a:pt x="232" y="1192"/>
                      <a:pt x="0" y="1248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6" name="Text Box 12"/>
              <p:cNvSpPr txBox="1">
                <a:spLocks noChangeArrowheads="1"/>
              </p:cNvSpPr>
              <p:nvPr/>
            </p:nvSpPr>
            <p:spPr bwMode="auto">
              <a:xfrm>
                <a:off x="1200" y="1344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ko-KR" sz="2800">
                    <a:ea typeface="굴림" pitchFamily="50" charset="-127"/>
                  </a:rPr>
                  <a:t>z</a:t>
                </a:r>
              </a:p>
            </p:txBody>
          </p:sp>
          <p:sp>
            <p:nvSpPr>
              <p:cNvPr id="328717" name="Text Box 13"/>
              <p:cNvSpPr txBox="1">
                <a:spLocks noChangeArrowheads="1"/>
              </p:cNvSpPr>
              <p:nvPr/>
            </p:nvSpPr>
            <p:spPr bwMode="auto">
              <a:xfrm>
                <a:off x="2880" y="2592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2800">
                    <a:ea typeface="굴림" pitchFamily="50" charset="-127"/>
                  </a:rPr>
                  <a:t>y</a:t>
                </a:r>
              </a:p>
            </p:txBody>
          </p:sp>
          <p:sp>
            <p:nvSpPr>
              <p:cNvPr id="328718" name="Line 14"/>
              <p:cNvSpPr>
                <a:spLocks noChangeShapeType="1"/>
              </p:cNvSpPr>
              <p:nvPr/>
            </p:nvSpPr>
            <p:spPr bwMode="auto">
              <a:xfrm>
                <a:off x="1488" y="216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9" name="Line 15"/>
              <p:cNvSpPr>
                <a:spLocks noChangeShapeType="1"/>
              </p:cNvSpPr>
              <p:nvPr/>
            </p:nvSpPr>
            <p:spPr bwMode="auto">
              <a:xfrm>
                <a:off x="1488" y="244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20" name="Line 16"/>
              <p:cNvSpPr>
                <a:spLocks noChangeShapeType="1"/>
              </p:cNvSpPr>
              <p:nvPr/>
            </p:nvSpPr>
            <p:spPr bwMode="auto">
              <a:xfrm>
                <a:off x="1008" y="1920"/>
                <a:ext cx="2832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21" name="Text Box 17"/>
              <p:cNvSpPr txBox="1">
                <a:spLocks noChangeArrowheads="1"/>
              </p:cNvSpPr>
              <p:nvPr/>
            </p:nvSpPr>
            <p:spPr bwMode="auto">
              <a:xfrm>
                <a:off x="3206" y="1658"/>
                <a:ext cx="404" cy="288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ea typeface="굴림" pitchFamily="50" charset="-127"/>
                  </a:rPr>
                  <a:t>WL</a:t>
                </a:r>
              </a:p>
            </p:txBody>
          </p:sp>
          <p:sp>
            <p:nvSpPr>
              <p:cNvPr id="328722" name="Line 18"/>
              <p:cNvSpPr>
                <a:spLocks noChangeShapeType="1"/>
              </p:cNvSpPr>
              <p:nvPr/>
            </p:nvSpPr>
            <p:spPr bwMode="auto">
              <a:xfrm flipH="1">
                <a:off x="1008" y="2976"/>
                <a:ext cx="432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23" name="Line 19"/>
              <p:cNvSpPr>
                <a:spLocks noChangeShapeType="1"/>
              </p:cNvSpPr>
              <p:nvPr/>
            </p:nvSpPr>
            <p:spPr bwMode="auto">
              <a:xfrm flipV="1">
                <a:off x="1008" y="192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24" name="Line 2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25" name="Text Box 21"/>
              <p:cNvSpPr txBox="1">
                <a:spLocks noChangeArrowheads="1"/>
              </p:cNvSpPr>
              <p:nvPr/>
            </p:nvSpPr>
            <p:spPr bwMode="auto">
              <a:xfrm>
                <a:off x="864" y="2256"/>
                <a:ext cx="253" cy="327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2800">
                    <a:ea typeface="굴림" pitchFamily="50" charset="-127"/>
                  </a:rPr>
                  <a:t>T</a:t>
                </a:r>
              </a:p>
            </p:txBody>
          </p:sp>
          <p:sp>
            <p:nvSpPr>
              <p:cNvPr id="328726" name="Line 22"/>
              <p:cNvSpPr>
                <a:spLocks noChangeShapeType="1"/>
              </p:cNvSpPr>
              <p:nvPr/>
            </p:nvSpPr>
            <p:spPr bwMode="auto">
              <a:xfrm>
                <a:off x="1488" y="2688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27" name="Text Box 23"/>
              <p:cNvSpPr txBox="1">
                <a:spLocks noChangeArrowheads="1"/>
              </p:cNvSpPr>
              <p:nvPr/>
            </p:nvSpPr>
            <p:spPr bwMode="auto">
              <a:xfrm>
                <a:off x="1248" y="2832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>
                    <a:ea typeface="굴림" pitchFamily="50" charset="-127"/>
                  </a:rPr>
                  <a:t>0</a:t>
                </a:r>
              </a:p>
            </p:txBody>
          </p:sp>
          <p:sp>
            <p:nvSpPr>
              <p:cNvPr id="328728" name="Text Box 24"/>
              <p:cNvSpPr txBox="1">
                <a:spLocks noChangeArrowheads="1"/>
              </p:cNvSpPr>
              <p:nvPr/>
            </p:nvSpPr>
            <p:spPr bwMode="auto">
              <a:xfrm>
                <a:off x="1248" y="2544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>
                    <a:ea typeface="굴림" pitchFamily="50" charset="-127"/>
                  </a:rPr>
                  <a:t>2</a:t>
                </a:r>
              </a:p>
            </p:txBody>
          </p:sp>
          <p:sp>
            <p:nvSpPr>
              <p:cNvPr id="328729" name="Text Box 25"/>
              <p:cNvSpPr txBox="1">
                <a:spLocks noChangeArrowheads="1"/>
              </p:cNvSpPr>
              <p:nvPr/>
            </p:nvSpPr>
            <p:spPr bwMode="auto">
              <a:xfrm>
                <a:off x="1248" y="2304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>
                    <a:ea typeface="굴림" pitchFamily="50" charset="-127"/>
                  </a:rPr>
                  <a:t>4</a:t>
                </a:r>
              </a:p>
            </p:txBody>
          </p:sp>
          <p:sp>
            <p:nvSpPr>
              <p:cNvPr id="328730" name="Text Box 26"/>
              <p:cNvSpPr txBox="1">
                <a:spLocks noChangeArrowheads="1"/>
              </p:cNvSpPr>
              <p:nvPr/>
            </p:nvSpPr>
            <p:spPr bwMode="auto">
              <a:xfrm>
                <a:off x="1248" y="2016"/>
                <a:ext cx="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ko-KR" altLang="en-US">
                    <a:ea typeface="굴림" pitchFamily="50" charset="-127"/>
                  </a:rPr>
                  <a:t>6</a:t>
                </a:r>
              </a:p>
            </p:txBody>
          </p:sp>
          <p:sp>
            <p:nvSpPr>
              <p:cNvPr id="328731" name="Text Box 27"/>
              <p:cNvSpPr txBox="1">
                <a:spLocks noChangeArrowheads="1"/>
              </p:cNvSpPr>
              <p:nvPr/>
            </p:nvSpPr>
            <p:spPr bwMode="auto">
              <a:xfrm>
                <a:off x="1248" y="1776"/>
                <a:ext cx="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ko-KR" altLang="en-US">
                    <a:ea typeface="굴림" pitchFamily="50" charset="-127"/>
                  </a:rPr>
                  <a:t>8</a:t>
                </a:r>
              </a:p>
            </p:txBody>
          </p:sp>
        </p:grpSp>
        <p:sp>
          <p:nvSpPr>
            <p:cNvPr id="328732" name="Line 28"/>
            <p:cNvSpPr>
              <a:spLocks noChangeShapeType="1"/>
            </p:cNvSpPr>
            <p:nvPr/>
          </p:nvSpPr>
          <p:spPr bwMode="auto">
            <a:xfrm flipV="1">
              <a:off x="1584" y="18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33" name="Text Box 29"/>
            <p:cNvSpPr txBox="1">
              <a:spLocks noChangeArrowheads="1"/>
            </p:cNvSpPr>
            <p:nvPr/>
          </p:nvSpPr>
          <p:spPr bwMode="auto">
            <a:xfrm>
              <a:off x="1680" y="182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>
                  <a:ea typeface="굴림" pitchFamily="50" charset="-127"/>
                  <a:sym typeface="Symbol" pitchFamily="18" charset="2"/>
                </a:rPr>
                <a:t></a:t>
              </a:r>
              <a:r>
                <a:rPr lang="en-US" altLang="ko-KR">
                  <a:ea typeface="굴림" pitchFamily="50" charset="-127"/>
                  <a:sym typeface="Symbol" pitchFamily="18" charset="2"/>
                </a:rPr>
                <a:t>z</a:t>
              </a:r>
              <a:endParaRPr lang="en-US" altLang="ko-KR">
                <a:ea typeface="굴림" pitchFamily="50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2800">
                <a:ea typeface="굴림" pitchFamily="50" charset="-127"/>
              </a:rPr>
              <a:t>Submerged Volume : Longitudinal Integration</a:t>
            </a: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b="1">
                <a:ea typeface="굴림" pitchFamily="50" charset="-127"/>
              </a:rPr>
              <a:t>Submerged Volume : </a:t>
            </a:r>
            <a:r>
              <a:rPr lang="en-US" altLang="ko-KR" sz="2000">
                <a:ea typeface="굴림" pitchFamily="50" charset="-127"/>
              </a:rPr>
              <a:t>Integration of sectional area over the length of ship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ea typeface="굴림" pitchFamily="50" charset="-127"/>
              </a:rPr>
              <a:t> </a:t>
            </a:r>
            <a:r>
              <a:rPr lang="en-US" altLang="ko-KR" b="1" u="sng">
                <a:ea typeface="굴림" pitchFamily="50" charset="-127"/>
              </a:rPr>
              <a:t>Scheme: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5867400" y="2057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z</a:t>
            </a:r>
          </a:p>
        </p:txBody>
      </p:sp>
      <p:grpSp>
        <p:nvGrpSpPr>
          <p:cNvPr id="329734" name="Group 6"/>
          <p:cNvGrpSpPr>
            <a:grpSpLocks/>
          </p:cNvGrpSpPr>
          <p:nvPr/>
        </p:nvGrpSpPr>
        <p:grpSpPr bwMode="auto">
          <a:xfrm>
            <a:off x="1981200" y="2362200"/>
            <a:ext cx="4054475" cy="2971800"/>
            <a:chOff x="1248" y="1488"/>
            <a:chExt cx="2554" cy="1872"/>
          </a:xfrm>
        </p:grpSpPr>
        <p:sp>
          <p:nvSpPr>
            <p:cNvPr id="329735" name="Text Box 7"/>
            <p:cNvSpPr txBox="1">
              <a:spLocks noChangeArrowheads="1"/>
            </p:cNvSpPr>
            <p:nvPr/>
          </p:nvSpPr>
          <p:spPr bwMode="auto">
            <a:xfrm>
              <a:off x="3686" y="292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329736" name="Line 8"/>
            <p:cNvSpPr>
              <a:spLocks noChangeShapeType="1"/>
            </p:cNvSpPr>
            <p:nvPr/>
          </p:nvSpPr>
          <p:spPr bwMode="auto">
            <a:xfrm>
              <a:off x="1488" y="2304"/>
              <a:ext cx="2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37" name="Line 9"/>
            <p:cNvSpPr>
              <a:spLocks noChangeShapeType="1"/>
            </p:cNvSpPr>
            <p:nvPr/>
          </p:nvSpPr>
          <p:spPr bwMode="auto">
            <a:xfrm flipV="1">
              <a:off x="3696" y="1488"/>
              <a:ext cx="0" cy="8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38" name="Line 10"/>
            <p:cNvSpPr>
              <a:spLocks noChangeShapeType="1"/>
            </p:cNvSpPr>
            <p:nvPr/>
          </p:nvSpPr>
          <p:spPr bwMode="auto">
            <a:xfrm flipV="1">
              <a:off x="2880" y="2304"/>
              <a:ext cx="816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39" name="Freeform 11"/>
            <p:cNvSpPr>
              <a:spLocks/>
            </p:cNvSpPr>
            <p:nvPr/>
          </p:nvSpPr>
          <p:spPr bwMode="auto">
            <a:xfrm>
              <a:off x="1488" y="2030"/>
              <a:ext cx="2208" cy="456"/>
            </a:xfrm>
            <a:custGeom>
              <a:avLst/>
              <a:gdLst/>
              <a:ahLst/>
              <a:cxnLst>
                <a:cxn ang="0">
                  <a:pos x="384" y="8"/>
                </a:cxn>
                <a:cxn ang="0">
                  <a:pos x="960" y="8"/>
                </a:cxn>
                <a:cxn ang="0">
                  <a:pos x="1440" y="56"/>
                </a:cxn>
                <a:cxn ang="0">
                  <a:pos x="1920" y="152"/>
                </a:cxn>
                <a:cxn ang="0">
                  <a:pos x="2208" y="248"/>
                </a:cxn>
                <a:cxn ang="0">
                  <a:pos x="1920" y="344"/>
                </a:cxn>
                <a:cxn ang="0">
                  <a:pos x="1296" y="440"/>
                </a:cxn>
                <a:cxn ang="0">
                  <a:pos x="912" y="440"/>
                </a:cxn>
                <a:cxn ang="0">
                  <a:pos x="240" y="440"/>
                </a:cxn>
                <a:cxn ang="0">
                  <a:pos x="0" y="440"/>
                </a:cxn>
              </a:cxnLst>
              <a:rect l="0" t="0" r="r" b="b"/>
              <a:pathLst>
                <a:path w="2208" h="456">
                  <a:moveTo>
                    <a:pt x="384" y="8"/>
                  </a:moveTo>
                  <a:cubicBezTo>
                    <a:pt x="584" y="4"/>
                    <a:pt x="784" y="0"/>
                    <a:pt x="960" y="8"/>
                  </a:cubicBezTo>
                  <a:cubicBezTo>
                    <a:pt x="1136" y="16"/>
                    <a:pt x="1280" y="32"/>
                    <a:pt x="1440" y="56"/>
                  </a:cubicBezTo>
                  <a:cubicBezTo>
                    <a:pt x="1600" y="80"/>
                    <a:pt x="1792" y="120"/>
                    <a:pt x="1920" y="152"/>
                  </a:cubicBezTo>
                  <a:cubicBezTo>
                    <a:pt x="2048" y="184"/>
                    <a:pt x="2208" y="216"/>
                    <a:pt x="2208" y="248"/>
                  </a:cubicBezTo>
                  <a:cubicBezTo>
                    <a:pt x="2208" y="280"/>
                    <a:pt x="2072" y="312"/>
                    <a:pt x="1920" y="344"/>
                  </a:cubicBezTo>
                  <a:cubicBezTo>
                    <a:pt x="1768" y="376"/>
                    <a:pt x="1464" y="424"/>
                    <a:pt x="1296" y="440"/>
                  </a:cubicBezTo>
                  <a:cubicBezTo>
                    <a:pt x="1128" y="456"/>
                    <a:pt x="1088" y="440"/>
                    <a:pt x="912" y="440"/>
                  </a:cubicBezTo>
                  <a:cubicBezTo>
                    <a:pt x="736" y="440"/>
                    <a:pt x="392" y="440"/>
                    <a:pt x="240" y="440"/>
                  </a:cubicBezTo>
                  <a:cubicBezTo>
                    <a:pt x="88" y="440"/>
                    <a:pt x="44" y="440"/>
                    <a:pt x="0" y="4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0" name="Freeform 12"/>
            <p:cNvSpPr>
              <a:spLocks/>
            </p:cNvSpPr>
            <p:nvPr/>
          </p:nvSpPr>
          <p:spPr bwMode="auto">
            <a:xfrm>
              <a:off x="1488" y="2278"/>
              <a:ext cx="2208" cy="632"/>
            </a:xfrm>
            <a:custGeom>
              <a:avLst/>
              <a:gdLst/>
              <a:ahLst/>
              <a:cxnLst>
                <a:cxn ang="0">
                  <a:pos x="2208" y="0"/>
                </a:cxn>
                <a:cxn ang="0">
                  <a:pos x="2016" y="240"/>
                </a:cxn>
                <a:cxn ang="0">
                  <a:pos x="1872" y="480"/>
                </a:cxn>
                <a:cxn ang="0">
                  <a:pos x="1536" y="576"/>
                </a:cxn>
                <a:cxn ang="0">
                  <a:pos x="1056" y="624"/>
                </a:cxn>
                <a:cxn ang="0">
                  <a:pos x="0" y="624"/>
                </a:cxn>
              </a:cxnLst>
              <a:rect l="0" t="0" r="r" b="b"/>
              <a:pathLst>
                <a:path w="2208" h="632">
                  <a:moveTo>
                    <a:pt x="2208" y="0"/>
                  </a:moveTo>
                  <a:cubicBezTo>
                    <a:pt x="2140" y="80"/>
                    <a:pt x="2072" y="160"/>
                    <a:pt x="2016" y="240"/>
                  </a:cubicBezTo>
                  <a:cubicBezTo>
                    <a:pt x="1960" y="320"/>
                    <a:pt x="1952" y="424"/>
                    <a:pt x="1872" y="480"/>
                  </a:cubicBezTo>
                  <a:cubicBezTo>
                    <a:pt x="1792" y="536"/>
                    <a:pt x="1672" y="552"/>
                    <a:pt x="1536" y="576"/>
                  </a:cubicBezTo>
                  <a:cubicBezTo>
                    <a:pt x="1400" y="600"/>
                    <a:pt x="1312" y="616"/>
                    <a:pt x="1056" y="624"/>
                  </a:cubicBezTo>
                  <a:cubicBezTo>
                    <a:pt x="800" y="632"/>
                    <a:pt x="400" y="628"/>
                    <a:pt x="0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1" name="Line 13"/>
            <p:cNvSpPr>
              <a:spLocks noChangeShapeType="1"/>
            </p:cNvSpPr>
            <p:nvPr/>
          </p:nvSpPr>
          <p:spPr bwMode="auto">
            <a:xfrm flipH="1">
              <a:off x="2688" y="2134"/>
              <a:ext cx="43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2" name="Freeform 14"/>
            <p:cNvSpPr>
              <a:spLocks/>
            </p:cNvSpPr>
            <p:nvPr/>
          </p:nvSpPr>
          <p:spPr bwMode="auto">
            <a:xfrm>
              <a:off x="2688" y="2470"/>
              <a:ext cx="288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288" y="384"/>
                </a:cxn>
              </a:cxnLst>
              <a:rect l="0" t="0" r="r" b="b"/>
              <a:pathLst>
                <a:path w="288" h="384">
                  <a:moveTo>
                    <a:pt x="0" y="0"/>
                  </a:moveTo>
                  <a:cubicBezTo>
                    <a:pt x="0" y="112"/>
                    <a:pt x="0" y="224"/>
                    <a:pt x="48" y="288"/>
                  </a:cubicBezTo>
                  <a:cubicBezTo>
                    <a:pt x="96" y="352"/>
                    <a:pt x="248" y="368"/>
                    <a:pt x="288" y="38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3" name="Freeform 15"/>
            <p:cNvSpPr>
              <a:spLocks/>
            </p:cNvSpPr>
            <p:nvPr/>
          </p:nvSpPr>
          <p:spPr bwMode="auto">
            <a:xfrm>
              <a:off x="3024" y="2134"/>
              <a:ext cx="104" cy="72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480"/>
                </a:cxn>
                <a:cxn ang="0">
                  <a:pos x="48" y="672"/>
                </a:cxn>
                <a:cxn ang="0">
                  <a:pos x="0" y="720"/>
                </a:cxn>
              </a:cxnLst>
              <a:rect l="0" t="0" r="r" b="b"/>
              <a:pathLst>
                <a:path w="104" h="720">
                  <a:moveTo>
                    <a:pt x="96" y="0"/>
                  </a:moveTo>
                  <a:cubicBezTo>
                    <a:pt x="100" y="184"/>
                    <a:pt x="104" y="368"/>
                    <a:pt x="96" y="480"/>
                  </a:cubicBezTo>
                  <a:cubicBezTo>
                    <a:pt x="88" y="592"/>
                    <a:pt x="64" y="632"/>
                    <a:pt x="48" y="672"/>
                  </a:cubicBezTo>
                  <a:cubicBezTo>
                    <a:pt x="32" y="712"/>
                    <a:pt x="16" y="716"/>
                    <a:pt x="0" y="72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4" name="Line 16"/>
            <p:cNvSpPr>
              <a:spLocks noChangeShapeType="1"/>
            </p:cNvSpPr>
            <p:nvPr/>
          </p:nvSpPr>
          <p:spPr bwMode="auto">
            <a:xfrm flipH="1">
              <a:off x="2064" y="2038"/>
              <a:ext cx="52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5" name="Freeform 17"/>
            <p:cNvSpPr>
              <a:spLocks/>
            </p:cNvSpPr>
            <p:nvPr/>
          </p:nvSpPr>
          <p:spPr bwMode="auto">
            <a:xfrm>
              <a:off x="2032" y="2038"/>
              <a:ext cx="568" cy="880"/>
            </a:xfrm>
            <a:custGeom>
              <a:avLst/>
              <a:gdLst/>
              <a:ahLst/>
              <a:cxnLst>
                <a:cxn ang="0">
                  <a:pos x="32" y="432"/>
                </a:cxn>
                <a:cxn ang="0">
                  <a:pos x="32" y="480"/>
                </a:cxn>
                <a:cxn ang="0">
                  <a:pos x="32" y="768"/>
                </a:cxn>
                <a:cxn ang="0">
                  <a:pos x="224" y="864"/>
                </a:cxn>
                <a:cxn ang="0">
                  <a:pos x="512" y="672"/>
                </a:cxn>
                <a:cxn ang="0">
                  <a:pos x="560" y="480"/>
                </a:cxn>
                <a:cxn ang="0">
                  <a:pos x="560" y="0"/>
                </a:cxn>
              </a:cxnLst>
              <a:rect l="0" t="0" r="r" b="b"/>
              <a:pathLst>
                <a:path w="568" h="880">
                  <a:moveTo>
                    <a:pt x="32" y="432"/>
                  </a:moveTo>
                  <a:cubicBezTo>
                    <a:pt x="32" y="428"/>
                    <a:pt x="32" y="424"/>
                    <a:pt x="32" y="480"/>
                  </a:cubicBezTo>
                  <a:cubicBezTo>
                    <a:pt x="32" y="536"/>
                    <a:pt x="0" y="704"/>
                    <a:pt x="32" y="768"/>
                  </a:cubicBezTo>
                  <a:cubicBezTo>
                    <a:pt x="64" y="832"/>
                    <a:pt x="144" y="880"/>
                    <a:pt x="224" y="864"/>
                  </a:cubicBezTo>
                  <a:cubicBezTo>
                    <a:pt x="304" y="848"/>
                    <a:pt x="456" y="736"/>
                    <a:pt x="512" y="672"/>
                  </a:cubicBezTo>
                  <a:cubicBezTo>
                    <a:pt x="568" y="608"/>
                    <a:pt x="552" y="592"/>
                    <a:pt x="560" y="480"/>
                  </a:cubicBezTo>
                  <a:cubicBezTo>
                    <a:pt x="568" y="368"/>
                    <a:pt x="560" y="80"/>
                    <a:pt x="56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6" name="Line 18"/>
            <p:cNvSpPr>
              <a:spLocks noChangeShapeType="1"/>
            </p:cNvSpPr>
            <p:nvPr/>
          </p:nvSpPr>
          <p:spPr bwMode="auto">
            <a:xfrm flipH="1">
              <a:off x="2064" y="2374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7" name="Line 19"/>
            <p:cNvSpPr>
              <a:spLocks noChangeShapeType="1"/>
            </p:cNvSpPr>
            <p:nvPr/>
          </p:nvSpPr>
          <p:spPr bwMode="auto">
            <a:xfrm flipH="1">
              <a:off x="2160" y="2278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8" name="Line 20"/>
            <p:cNvSpPr>
              <a:spLocks noChangeShapeType="1"/>
            </p:cNvSpPr>
            <p:nvPr/>
          </p:nvSpPr>
          <p:spPr bwMode="auto">
            <a:xfrm flipH="1">
              <a:off x="2304" y="2182"/>
              <a:ext cx="14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9" name="Line 21"/>
            <p:cNvSpPr>
              <a:spLocks noChangeShapeType="1"/>
            </p:cNvSpPr>
            <p:nvPr/>
          </p:nvSpPr>
          <p:spPr bwMode="auto">
            <a:xfrm flipH="1">
              <a:off x="2448" y="2182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50" name="Line 22"/>
            <p:cNvSpPr>
              <a:spLocks noChangeShapeType="1"/>
            </p:cNvSpPr>
            <p:nvPr/>
          </p:nvSpPr>
          <p:spPr bwMode="auto">
            <a:xfrm flipH="1">
              <a:off x="2736" y="242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51" name="Line 23"/>
            <p:cNvSpPr>
              <a:spLocks noChangeShapeType="1"/>
            </p:cNvSpPr>
            <p:nvPr/>
          </p:nvSpPr>
          <p:spPr bwMode="auto">
            <a:xfrm flipH="1">
              <a:off x="2832" y="2278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52" name="Line 24"/>
            <p:cNvSpPr>
              <a:spLocks noChangeShapeType="1"/>
            </p:cNvSpPr>
            <p:nvPr/>
          </p:nvSpPr>
          <p:spPr bwMode="auto">
            <a:xfrm flipH="1">
              <a:off x="2976" y="2230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53" name="Text Box 25"/>
            <p:cNvSpPr txBox="1">
              <a:spLocks noChangeArrowheads="1"/>
            </p:cNvSpPr>
            <p:nvPr/>
          </p:nvSpPr>
          <p:spPr bwMode="auto">
            <a:xfrm>
              <a:off x="1248" y="211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x</a:t>
              </a:r>
            </a:p>
          </p:txBody>
        </p:sp>
        <p:sp>
          <p:nvSpPr>
            <p:cNvPr id="329754" name="Text Box 26"/>
            <p:cNvSpPr txBox="1">
              <a:spLocks noChangeArrowheads="1"/>
            </p:cNvSpPr>
            <p:nvPr/>
          </p:nvSpPr>
          <p:spPr bwMode="auto">
            <a:xfrm>
              <a:off x="2736" y="307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</a:t>
              </a:r>
            </a:p>
          </p:txBody>
        </p:sp>
        <p:graphicFrame>
          <p:nvGraphicFramePr>
            <p:cNvPr id="329755" name="Object 27"/>
            <p:cNvGraphicFramePr>
              <a:graphicFrameLocks noChangeAspect="1"/>
            </p:cNvGraphicFramePr>
            <p:nvPr/>
          </p:nvGraphicFramePr>
          <p:xfrm>
            <a:off x="2064" y="2950"/>
            <a:ext cx="412" cy="239"/>
          </p:xfrm>
          <a:graphic>
            <a:graphicData uri="http://schemas.openxmlformats.org/presentationml/2006/ole">
              <p:oleObj spid="_x0000_s329755" name="Equation" r:id="rId3" imgW="3934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533400" y="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4000">
                <a:ea typeface="굴림" pitchFamily="50" charset="-127"/>
              </a:rPr>
              <a:t>Submerged Volume</a:t>
            </a:r>
            <a:endParaRPr lang="en-US" altLang="ko-KR" sz="3600">
              <a:ea typeface="굴림" pitchFamily="50" charset="-127"/>
            </a:endParaRP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Sectional Area Curve</a:t>
            </a: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280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Calculus equation</a:t>
            </a: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1387475" y="4025900"/>
          <a:ext cx="4767263" cy="1004888"/>
        </p:xfrm>
        <a:graphic>
          <a:graphicData uri="http://schemas.openxmlformats.org/presentationml/2006/ole">
            <p:oleObj spid="_x0000_s330757" name="Equation" r:id="rId3" imgW="2349360" imgH="495000" progId="Equation.3">
              <p:embed/>
            </p:oleObj>
          </a:graphicData>
        </a:graphic>
      </p:graphicFrame>
      <p:sp>
        <p:nvSpPr>
          <p:cNvPr id="330758" name="Line 6"/>
          <p:cNvSpPr>
            <a:spLocks noChangeShapeType="1"/>
          </p:cNvSpPr>
          <p:nvPr/>
        </p:nvSpPr>
        <p:spPr bwMode="auto">
          <a:xfrm>
            <a:off x="1730375" y="3235325"/>
            <a:ext cx="406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 flipV="1">
            <a:off x="1730375" y="1816100"/>
            <a:ext cx="0" cy="141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0" name="Freeform 8"/>
          <p:cNvSpPr>
            <a:spLocks/>
          </p:cNvSpPr>
          <p:nvPr/>
        </p:nvSpPr>
        <p:spPr bwMode="auto">
          <a:xfrm>
            <a:off x="1730375" y="2424113"/>
            <a:ext cx="3683000" cy="811212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84" y="240"/>
              </a:cxn>
              <a:cxn ang="0">
                <a:pos x="720" y="48"/>
              </a:cxn>
              <a:cxn ang="0">
                <a:pos x="1152" y="0"/>
              </a:cxn>
              <a:cxn ang="0">
                <a:pos x="1680" y="48"/>
              </a:cxn>
              <a:cxn ang="0">
                <a:pos x="2112" y="192"/>
              </a:cxn>
              <a:cxn ang="0">
                <a:pos x="2496" y="480"/>
              </a:cxn>
              <a:cxn ang="0">
                <a:pos x="2544" y="576"/>
              </a:cxn>
            </a:cxnLst>
            <a:rect l="0" t="0" r="r" b="b"/>
            <a:pathLst>
              <a:path w="2568" h="576">
                <a:moveTo>
                  <a:pt x="0" y="576"/>
                </a:moveTo>
                <a:cubicBezTo>
                  <a:pt x="132" y="452"/>
                  <a:pt x="264" y="328"/>
                  <a:pt x="384" y="240"/>
                </a:cubicBezTo>
                <a:cubicBezTo>
                  <a:pt x="504" y="152"/>
                  <a:pt x="592" y="88"/>
                  <a:pt x="720" y="48"/>
                </a:cubicBezTo>
                <a:cubicBezTo>
                  <a:pt x="848" y="8"/>
                  <a:pt x="992" y="0"/>
                  <a:pt x="1152" y="0"/>
                </a:cubicBezTo>
                <a:cubicBezTo>
                  <a:pt x="1312" y="0"/>
                  <a:pt x="1520" y="16"/>
                  <a:pt x="1680" y="48"/>
                </a:cubicBezTo>
                <a:cubicBezTo>
                  <a:pt x="1840" y="80"/>
                  <a:pt x="1976" y="120"/>
                  <a:pt x="2112" y="192"/>
                </a:cubicBezTo>
                <a:cubicBezTo>
                  <a:pt x="2248" y="264"/>
                  <a:pt x="2424" y="416"/>
                  <a:pt x="2496" y="480"/>
                </a:cubicBezTo>
                <a:cubicBezTo>
                  <a:pt x="2568" y="544"/>
                  <a:pt x="2536" y="560"/>
                  <a:pt x="2544" y="57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5791200" y="296386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x</a:t>
            </a:r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1371600" y="14478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As</a:t>
            </a:r>
          </a:p>
        </p:txBody>
      </p:sp>
      <p:sp>
        <p:nvSpPr>
          <p:cNvPr id="330763" name="Text Box 11"/>
          <p:cNvSpPr txBox="1">
            <a:spLocks noChangeArrowheads="1"/>
          </p:cNvSpPr>
          <p:nvPr/>
        </p:nvSpPr>
        <p:spPr bwMode="auto">
          <a:xfrm>
            <a:off x="1509713" y="3338513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FP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5089525" y="340518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AP</a:t>
            </a:r>
          </a:p>
        </p:txBody>
      </p:sp>
      <p:sp>
        <p:nvSpPr>
          <p:cNvPr id="330765" name="Line 13"/>
          <p:cNvSpPr>
            <a:spLocks noChangeShapeType="1"/>
          </p:cNvSpPr>
          <p:nvPr/>
        </p:nvSpPr>
        <p:spPr bwMode="auto">
          <a:xfrm>
            <a:off x="3382963" y="2424113"/>
            <a:ext cx="0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6" name="Line 14"/>
          <p:cNvSpPr>
            <a:spLocks noChangeShapeType="1"/>
          </p:cNvSpPr>
          <p:nvPr/>
        </p:nvSpPr>
        <p:spPr bwMode="auto">
          <a:xfrm>
            <a:off x="3933825" y="2492375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7" name="Line 15"/>
          <p:cNvSpPr>
            <a:spLocks noChangeShapeType="1"/>
          </p:cNvSpPr>
          <p:nvPr/>
        </p:nvSpPr>
        <p:spPr bwMode="auto">
          <a:xfrm flipV="1">
            <a:off x="3657600" y="2424113"/>
            <a:ext cx="0" cy="811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8" name="Line 16"/>
          <p:cNvSpPr>
            <a:spLocks noChangeShapeType="1"/>
          </p:cNvSpPr>
          <p:nvPr/>
        </p:nvSpPr>
        <p:spPr bwMode="auto">
          <a:xfrm>
            <a:off x="2900363" y="3032125"/>
            <a:ext cx="48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9" name="Line 17"/>
          <p:cNvSpPr>
            <a:spLocks noChangeShapeType="1"/>
          </p:cNvSpPr>
          <p:nvPr/>
        </p:nvSpPr>
        <p:spPr bwMode="auto">
          <a:xfrm flipH="1">
            <a:off x="3933825" y="3032125"/>
            <a:ext cx="550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4484688" y="2828925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dx</a:t>
            </a:r>
          </a:p>
        </p:txBody>
      </p:sp>
      <p:graphicFrame>
        <p:nvGraphicFramePr>
          <p:cNvPr id="330771" name="Object 19"/>
          <p:cNvGraphicFramePr>
            <a:graphicFrameLocks noChangeAspect="1"/>
          </p:cNvGraphicFramePr>
          <p:nvPr/>
        </p:nvGraphicFramePr>
        <p:xfrm>
          <a:off x="3230563" y="1987550"/>
          <a:ext cx="963612" cy="406400"/>
        </p:xfrm>
        <a:graphic>
          <a:graphicData uri="http://schemas.openxmlformats.org/presentationml/2006/ole">
            <p:oleObj spid="_x0000_s330771" name="Equation" r:id="rId4" imgW="533160" imgH="228600" progId="Equation.3">
              <p:embed/>
            </p:oleObj>
          </a:graphicData>
        </a:graphic>
      </p:graphicFrame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533400" y="5029200"/>
            <a:ext cx="334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Generalized  equation</a:t>
            </a:r>
          </a:p>
        </p:txBody>
      </p:sp>
      <p:graphicFrame>
        <p:nvGraphicFramePr>
          <p:cNvPr id="330773" name="Object 21"/>
          <p:cNvGraphicFramePr>
            <a:graphicFrameLocks noChangeAspect="1"/>
          </p:cNvGraphicFramePr>
          <p:nvPr/>
        </p:nvGraphicFramePr>
        <p:xfrm>
          <a:off x="838200" y="5562600"/>
          <a:ext cx="5597525" cy="857250"/>
        </p:xfrm>
        <a:graphic>
          <a:graphicData uri="http://schemas.openxmlformats.org/presentationml/2006/ole">
            <p:oleObj spid="_x0000_s330773" name="Equation" r:id="rId5" imgW="2565360" imgH="393480" progId="Equation.3">
              <p:embed/>
            </p:oleObj>
          </a:graphicData>
        </a:graphic>
      </p:graphicFrame>
      <p:graphicFrame>
        <p:nvGraphicFramePr>
          <p:cNvPr id="330774" name="Object 22"/>
          <p:cNvGraphicFramePr>
            <a:graphicFrameLocks noChangeAspect="1"/>
          </p:cNvGraphicFramePr>
          <p:nvPr/>
        </p:nvGraphicFramePr>
        <p:xfrm>
          <a:off x="4191000" y="6438900"/>
          <a:ext cx="4495800" cy="419100"/>
        </p:xfrm>
        <a:graphic>
          <a:graphicData uri="http://schemas.openxmlformats.org/presentationml/2006/ole">
            <p:oleObj spid="_x0000_s330774" name="Equation" r:id="rId6" imgW="1904760" imgH="177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430213" y="762000"/>
            <a:ext cx="7929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section</a:t>
            </a:r>
            <a:r>
              <a:rPr lang="en-US" dirty="0" smtClean="0"/>
              <a:t>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wp</a:t>
            </a:r>
            <a:r>
              <a:rPr lang="en-US" dirty="0" smtClean="0"/>
              <a:t> , and submerged volume are </a:t>
            </a:r>
            <a:r>
              <a:rPr lang="en-US" dirty="0"/>
              <a:t>examples of how Simpson’s rule is </a:t>
            </a:r>
            <a:r>
              <a:rPr lang="en-US" dirty="0" smtClean="0"/>
              <a:t>used </a:t>
            </a:r>
            <a:r>
              <a:rPr lang="en-US" dirty="0"/>
              <a:t>to find </a:t>
            </a:r>
            <a:r>
              <a:rPr lang="en-US" dirty="0" smtClean="0"/>
              <a:t>area and volume…</a:t>
            </a:r>
            <a:endParaRPr lang="en-US" dirty="0"/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268289" y="1981200"/>
            <a:ext cx="8570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… The next slides show how it can be used to find the </a:t>
            </a:r>
            <a:r>
              <a:rPr lang="en-US" dirty="0" err="1" smtClean="0">
                <a:solidFill>
                  <a:schemeClr val="accent2"/>
                </a:solidFill>
              </a:rPr>
              <a:t>centroid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of a given area.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06363" y="3351213"/>
            <a:ext cx="10023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 The only difference in the procedure is the addition of another </a:t>
            </a:r>
          </a:p>
          <a:p>
            <a:r>
              <a:rPr lang="en-US" dirty="0">
                <a:solidFill>
                  <a:schemeClr val="accent2"/>
                </a:solidFill>
              </a:rPr>
              <a:t>term, the distance of the individual area segments from the </a:t>
            </a:r>
          </a:p>
          <a:p>
            <a:r>
              <a:rPr lang="en-US" i="1" dirty="0">
                <a:solidFill>
                  <a:schemeClr val="accent2"/>
                </a:solidFill>
              </a:rPr>
              <a:t>y</a:t>
            </a:r>
            <a:r>
              <a:rPr lang="en-US" dirty="0">
                <a:solidFill>
                  <a:schemeClr val="accent2"/>
                </a:solidFill>
              </a:rPr>
              <a:t>-axis…the value of 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79375" y="5049838"/>
            <a:ext cx="10283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  The values of 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will be the </a:t>
            </a:r>
            <a:r>
              <a:rPr lang="en-US" i="1" dirty="0">
                <a:solidFill>
                  <a:schemeClr val="accent2"/>
                </a:solidFill>
              </a:rPr>
              <a:t>progressive sum</a:t>
            </a:r>
            <a:r>
              <a:rPr lang="en-US" dirty="0">
                <a:solidFill>
                  <a:schemeClr val="accent2"/>
                </a:solidFill>
              </a:rPr>
              <a:t> of the </a:t>
            </a:r>
            <a:r>
              <a:rPr lang="en-US" dirty="0" smtClean="0">
                <a:solidFill>
                  <a:schemeClr val="accent2"/>
                </a:solidFill>
                <a:latin typeface="GreekC"/>
                <a:cs typeface="GreekC"/>
              </a:rPr>
              <a:t>∆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… if </a:t>
            </a:r>
            <a:r>
              <a:rPr lang="en-US" dirty="0" smtClean="0">
                <a:solidFill>
                  <a:schemeClr val="accent2"/>
                </a:solidFill>
                <a:latin typeface="GreekC"/>
                <a:cs typeface="GreekC"/>
              </a:rPr>
              <a:t>∆</a:t>
            </a:r>
            <a:r>
              <a:rPr lang="en-US" dirty="0" smtClean="0">
                <a:solidFill>
                  <a:schemeClr val="accent2"/>
                </a:solidFill>
              </a:rPr>
              <a:t>x </a:t>
            </a:r>
            <a:r>
              <a:rPr lang="en-US" dirty="0">
                <a:solidFill>
                  <a:schemeClr val="accent2"/>
                </a:solidFill>
              </a:rPr>
              <a:t>is </a:t>
            </a:r>
          </a:p>
          <a:p>
            <a:r>
              <a:rPr lang="en-US" dirty="0">
                <a:solidFill>
                  <a:schemeClr val="accent2"/>
                </a:solidFill>
              </a:rPr>
              <a:t>the width of the sections, say 10, then x</a:t>
            </a:r>
            <a:r>
              <a:rPr lang="en-US" baseline="-25000" dirty="0">
                <a:solidFill>
                  <a:schemeClr val="accent2"/>
                </a:solidFill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=0, x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=10, x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=20,x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r>
              <a:rPr lang="en-US" dirty="0">
                <a:solidFill>
                  <a:schemeClr val="accent2"/>
                </a:solidFill>
              </a:rPr>
              <a:t>=30…</a:t>
            </a:r>
          </a:p>
          <a:p>
            <a:r>
              <a:rPr lang="en-US" dirty="0">
                <a:solidFill>
                  <a:schemeClr val="accent2"/>
                </a:solidFill>
              </a:rPr>
              <a:t>and so 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 u="sng" dirty="0"/>
              <a:t>Aerostatic Support</a:t>
            </a:r>
            <a:r>
              <a:rPr lang="en-US" sz="3200" b="1" dirty="0"/>
              <a:t> </a:t>
            </a:r>
          </a:p>
          <a:p>
            <a:pPr eaLnBrk="0" hangingPunct="0"/>
            <a:r>
              <a:rPr lang="en-US" sz="3200" b="1" dirty="0"/>
              <a:t>Vessel rides on a cushion of air.  Lighter weight, higher speeds, smaller load capacity.</a:t>
            </a:r>
          </a:p>
          <a:p>
            <a:pPr lvl="1" eaLnBrk="0" hangingPunct="0">
              <a:buFontTx/>
              <a:buChar char="•"/>
            </a:pPr>
            <a:endParaRPr lang="en-US" sz="3200" b="1" dirty="0"/>
          </a:p>
          <a:p>
            <a:pPr lvl="1" eaLnBrk="0" hangingPunct="0">
              <a:buFontTx/>
              <a:buChar char="–"/>
            </a:pPr>
            <a:r>
              <a:rPr lang="en-US" sz="2800" b="1" dirty="0"/>
              <a:t>   Air Cushion Vehicles - LCAC: Opens up 75% of 	littoral coastlines, versus about 12% for 		displacement</a:t>
            </a:r>
          </a:p>
          <a:p>
            <a:pPr lvl="1" eaLnBrk="0" hangingPunct="0">
              <a:buFontTx/>
              <a:buChar char="–"/>
            </a:pPr>
            <a:endParaRPr lang="en-US" sz="2800" b="1" dirty="0"/>
          </a:p>
          <a:p>
            <a:pPr lvl="1" eaLnBrk="0" hangingPunct="0">
              <a:buFontTx/>
              <a:buChar char="–"/>
            </a:pPr>
            <a:r>
              <a:rPr lang="en-US" sz="2800" b="1" dirty="0"/>
              <a:t>   Surface Effect Ships - SES:  Fast, directionally 	stable, but not amphibious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3200" b="1">
                <a:ea typeface="굴림" pitchFamily="50" charset="-127"/>
              </a:rPr>
              <a:t>Longitudinal Center of Floatation(LCF)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83073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LCF </a:t>
            </a:r>
          </a:p>
          <a:p>
            <a:r>
              <a:rPr lang="en-US" altLang="ko-KR" b="1">
                <a:ea typeface="굴림" pitchFamily="50" charset="-127"/>
              </a:rPr>
              <a:t>     - Centroid of waterplane area</a:t>
            </a:r>
          </a:p>
          <a:p>
            <a:r>
              <a:rPr lang="en-US" altLang="ko-KR" b="1">
                <a:ea typeface="굴림" pitchFamily="50" charset="-127"/>
              </a:rPr>
              <a:t>     - Distance from reference point to center of floatation</a:t>
            </a:r>
          </a:p>
          <a:p>
            <a:r>
              <a:rPr lang="en-US" altLang="ko-KR" b="1">
                <a:ea typeface="굴림" pitchFamily="50" charset="-127"/>
              </a:rPr>
              <a:t>     - Referenced to amidships or FP</a:t>
            </a:r>
          </a:p>
          <a:p>
            <a:r>
              <a:rPr lang="en-US" altLang="ko-KR" b="1">
                <a:ea typeface="굴림" pitchFamily="50" charset="-127"/>
              </a:rPr>
              <a:t>     - Sign convention of LCF</a:t>
            </a:r>
          </a:p>
        </p:txBody>
      </p:sp>
      <p:grpSp>
        <p:nvGrpSpPr>
          <p:cNvPr id="331780" name="Group 4"/>
          <p:cNvGrpSpPr>
            <a:grpSpLocks/>
          </p:cNvGrpSpPr>
          <p:nvPr/>
        </p:nvGrpSpPr>
        <p:grpSpPr bwMode="auto">
          <a:xfrm>
            <a:off x="914400" y="3810000"/>
            <a:ext cx="6289675" cy="2362200"/>
            <a:chOff x="528" y="2112"/>
            <a:chExt cx="3962" cy="1488"/>
          </a:xfrm>
        </p:grpSpPr>
        <p:sp>
          <p:nvSpPr>
            <p:cNvPr id="331781" name="Freeform 5"/>
            <p:cNvSpPr>
              <a:spLocks/>
            </p:cNvSpPr>
            <p:nvPr/>
          </p:nvSpPr>
          <p:spPr bwMode="auto">
            <a:xfrm>
              <a:off x="704" y="2200"/>
              <a:ext cx="3184" cy="368"/>
            </a:xfrm>
            <a:custGeom>
              <a:avLst/>
              <a:gdLst/>
              <a:ahLst/>
              <a:cxnLst>
                <a:cxn ang="0">
                  <a:pos x="448" y="56"/>
                </a:cxn>
                <a:cxn ang="0">
                  <a:pos x="2080" y="8"/>
                </a:cxn>
                <a:cxn ang="0">
                  <a:pos x="2944" y="104"/>
                </a:cxn>
                <a:cxn ang="0">
                  <a:pos x="2704" y="248"/>
                </a:cxn>
                <a:cxn ang="0">
                  <a:pos x="2320" y="296"/>
                </a:cxn>
                <a:cxn ang="0">
                  <a:pos x="352" y="344"/>
                </a:cxn>
                <a:cxn ang="0">
                  <a:pos x="208" y="152"/>
                </a:cxn>
                <a:cxn ang="0">
                  <a:pos x="400" y="56"/>
                </a:cxn>
              </a:cxnLst>
              <a:rect l="0" t="0" r="r" b="b"/>
              <a:pathLst>
                <a:path w="3048" h="368">
                  <a:moveTo>
                    <a:pt x="448" y="56"/>
                  </a:moveTo>
                  <a:cubicBezTo>
                    <a:pt x="1056" y="28"/>
                    <a:pt x="1664" y="0"/>
                    <a:pt x="2080" y="8"/>
                  </a:cubicBezTo>
                  <a:cubicBezTo>
                    <a:pt x="2496" y="16"/>
                    <a:pt x="2840" y="64"/>
                    <a:pt x="2944" y="104"/>
                  </a:cubicBezTo>
                  <a:cubicBezTo>
                    <a:pt x="3048" y="144"/>
                    <a:pt x="2808" y="216"/>
                    <a:pt x="2704" y="248"/>
                  </a:cubicBezTo>
                  <a:cubicBezTo>
                    <a:pt x="2600" y="280"/>
                    <a:pt x="2712" y="280"/>
                    <a:pt x="2320" y="296"/>
                  </a:cubicBezTo>
                  <a:cubicBezTo>
                    <a:pt x="1928" y="312"/>
                    <a:pt x="704" y="368"/>
                    <a:pt x="352" y="344"/>
                  </a:cubicBezTo>
                  <a:cubicBezTo>
                    <a:pt x="0" y="320"/>
                    <a:pt x="200" y="200"/>
                    <a:pt x="208" y="152"/>
                  </a:cubicBezTo>
                  <a:cubicBezTo>
                    <a:pt x="216" y="104"/>
                    <a:pt x="308" y="80"/>
                    <a:pt x="400" y="5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782" name="Freeform 6"/>
            <p:cNvSpPr>
              <a:spLocks/>
            </p:cNvSpPr>
            <p:nvPr/>
          </p:nvSpPr>
          <p:spPr bwMode="auto">
            <a:xfrm>
              <a:off x="864" y="2352"/>
              <a:ext cx="2928" cy="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384"/>
                </a:cxn>
                <a:cxn ang="0">
                  <a:pos x="144" y="480"/>
                </a:cxn>
                <a:cxn ang="0">
                  <a:pos x="192" y="528"/>
                </a:cxn>
                <a:cxn ang="0">
                  <a:pos x="336" y="576"/>
                </a:cxn>
                <a:cxn ang="0">
                  <a:pos x="384" y="576"/>
                </a:cxn>
                <a:cxn ang="0">
                  <a:pos x="528" y="576"/>
                </a:cxn>
                <a:cxn ang="0">
                  <a:pos x="2304" y="576"/>
                </a:cxn>
                <a:cxn ang="0">
                  <a:pos x="2688" y="432"/>
                </a:cxn>
                <a:cxn ang="0">
                  <a:pos x="2736" y="240"/>
                </a:cxn>
                <a:cxn ang="0">
                  <a:pos x="2832" y="48"/>
                </a:cxn>
                <a:cxn ang="0">
                  <a:pos x="2784" y="0"/>
                </a:cxn>
              </a:cxnLst>
              <a:rect l="0" t="0" r="r" b="b"/>
              <a:pathLst>
                <a:path w="2840" h="600">
                  <a:moveTo>
                    <a:pt x="0" y="144"/>
                  </a:moveTo>
                  <a:cubicBezTo>
                    <a:pt x="36" y="236"/>
                    <a:pt x="72" y="328"/>
                    <a:pt x="96" y="384"/>
                  </a:cubicBezTo>
                  <a:cubicBezTo>
                    <a:pt x="120" y="440"/>
                    <a:pt x="128" y="456"/>
                    <a:pt x="144" y="480"/>
                  </a:cubicBezTo>
                  <a:cubicBezTo>
                    <a:pt x="160" y="504"/>
                    <a:pt x="160" y="512"/>
                    <a:pt x="192" y="528"/>
                  </a:cubicBezTo>
                  <a:cubicBezTo>
                    <a:pt x="224" y="544"/>
                    <a:pt x="304" y="568"/>
                    <a:pt x="336" y="576"/>
                  </a:cubicBezTo>
                  <a:cubicBezTo>
                    <a:pt x="368" y="584"/>
                    <a:pt x="352" y="576"/>
                    <a:pt x="384" y="576"/>
                  </a:cubicBezTo>
                  <a:cubicBezTo>
                    <a:pt x="416" y="576"/>
                    <a:pt x="208" y="576"/>
                    <a:pt x="528" y="576"/>
                  </a:cubicBezTo>
                  <a:cubicBezTo>
                    <a:pt x="848" y="576"/>
                    <a:pt x="1944" y="600"/>
                    <a:pt x="2304" y="576"/>
                  </a:cubicBezTo>
                  <a:cubicBezTo>
                    <a:pt x="2664" y="552"/>
                    <a:pt x="2616" y="488"/>
                    <a:pt x="2688" y="432"/>
                  </a:cubicBezTo>
                  <a:cubicBezTo>
                    <a:pt x="2760" y="376"/>
                    <a:pt x="2712" y="304"/>
                    <a:pt x="2736" y="240"/>
                  </a:cubicBezTo>
                  <a:cubicBezTo>
                    <a:pt x="2760" y="176"/>
                    <a:pt x="2824" y="88"/>
                    <a:pt x="2832" y="48"/>
                  </a:cubicBezTo>
                  <a:cubicBezTo>
                    <a:pt x="2840" y="8"/>
                    <a:pt x="2812" y="4"/>
                    <a:pt x="2784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783" name="Line 7"/>
            <p:cNvSpPr>
              <a:spLocks noChangeShapeType="1"/>
            </p:cNvSpPr>
            <p:nvPr/>
          </p:nvSpPr>
          <p:spPr bwMode="auto">
            <a:xfrm flipH="1">
              <a:off x="2112" y="2112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784" name="Line 8"/>
            <p:cNvSpPr>
              <a:spLocks noChangeShapeType="1"/>
            </p:cNvSpPr>
            <p:nvPr/>
          </p:nvSpPr>
          <p:spPr bwMode="auto">
            <a:xfrm>
              <a:off x="2112" y="254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785" name="Line 9"/>
            <p:cNvSpPr>
              <a:spLocks noChangeShapeType="1"/>
            </p:cNvSpPr>
            <p:nvPr/>
          </p:nvSpPr>
          <p:spPr bwMode="auto">
            <a:xfrm flipH="1">
              <a:off x="2016" y="2352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786" name="Line 10"/>
            <p:cNvSpPr>
              <a:spLocks noChangeShapeType="1"/>
            </p:cNvSpPr>
            <p:nvPr/>
          </p:nvSpPr>
          <p:spPr bwMode="auto">
            <a:xfrm>
              <a:off x="3696" y="23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787" name="Line 11"/>
            <p:cNvSpPr>
              <a:spLocks noChangeShapeType="1"/>
            </p:cNvSpPr>
            <p:nvPr/>
          </p:nvSpPr>
          <p:spPr bwMode="auto">
            <a:xfrm>
              <a:off x="2112" y="316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788" name="Line 12"/>
            <p:cNvSpPr>
              <a:spLocks noChangeShapeType="1"/>
            </p:cNvSpPr>
            <p:nvPr/>
          </p:nvSpPr>
          <p:spPr bwMode="auto">
            <a:xfrm flipH="1">
              <a:off x="1872" y="307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789" name="Text Box 13"/>
            <p:cNvSpPr txBox="1">
              <a:spLocks noChangeArrowheads="1"/>
            </p:cNvSpPr>
            <p:nvPr/>
          </p:nvSpPr>
          <p:spPr bwMode="auto">
            <a:xfrm>
              <a:off x="1776" y="2159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3200" b="1">
                  <a:ea typeface="굴림" pitchFamily="50" charset="-127"/>
                </a:rPr>
                <a:t>+</a:t>
              </a:r>
            </a:p>
          </p:txBody>
        </p:sp>
        <p:sp>
          <p:nvSpPr>
            <p:cNvPr id="331790" name="Text Box 14"/>
            <p:cNvSpPr txBox="1">
              <a:spLocks noChangeArrowheads="1"/>
            </p:cNvSpPr>
            <p:nvPr/>
          </p:nvSpPr>
          <p:spPr bwMode="auto">
            <a:xfrm>
              <a:off x="2342" y="2987"/>
              <a:ext cx="266" cy="36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3200" b="1">
                  <a:ea typeface="굴림" pitchFamily="50" charset="-127"/>
                </a:rPr>
                <a:t>+</a:t>
              </a:r>
            </a:p>
          </p:txBody>
        </p:sp>
        <p:sp>
          <p:nvSpPr>
            <p:cNvPr id="331791" name="Text Box 15"/>
            <p:cNvSpPr txBox="1">
              <a:spLocks noChangeArrowheads="1"/>
            </p:cNvSpPr>
            <p:nvPr/>
          </p:nvSpPr>
          <p:spPr bwMode="auto">
            <a:xfrm>
              <a:off x="1622" y="2844"/>
              <a:ext cx="201" cy="36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3200" b="1">
                  <a:ea typeface="굴림" pitchFamily="50" charset="-127"/>
                </a:rPr>
                <a:t>-</a:t>
              </a:r>
            </a:p>
          </p:txBody>
        </p:sp>
        <p:sp>
          <p:nvSpPr>
            <p:cNvPr id="331792" name="Text Box 16"/>
            <p:cNvSpPr txBox="1">
              <a:spLocks noChangeArrowheads="1"/>
            </p:cNvSpPr>
            <p:nvPr/>
          </p:nvSpPr>
          <p:spPr bwMode="auto">
            <a:xfrm>
              <a:off x="3542" y="3098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FP</a:t>
              </a:r>
            </a:p>
          </p:txBody>
        </p:sp>
        <p:sp>
          <p:nvSpPr>
            <p:cNvPr id="331793" name="Line 17"/>
            <p:cNvSpPr>
              <a:spLocks noChangeShapeType="1"/>
            </p:cNvSpPr>
            <p:nvPr/>
          </p:nvSpPr>
          <p:spPr bwMode="auto">
            <a:xfrm flipV="1">
              <a:off x="528" y="2640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794" name="Text Box 18"/>
            <p:cNvSpPr txBox="1">
              <a:spLocks noChangeArrowheads="1"/>
            </p:cNvSpPr>
            <p:nvPr/>
          </p:nvSpPr>
          <p:spPr bwMode="auto">
            <a:xfrm>
              <a:off x="4080" y="2304"/>
              <a:ext cx="410" cy="294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WL</a:t>
              </a:r>
            </a:p>
          </p:txBody>
        </p:sp>
        <p:grpSp>
          <p:nvGrpSpPr>
            <p:cNvPr id="331795" name="Group 19"/>
            <p:cNvGrpSpPr>
              <a:grpSpLocks/>
            </p:cNvGrpSpPr>
            <p:nvPr/>
          </p:nvGrpSpPr>
          <p:grpSpPr bwMode="auto">
            <a:xfrm>
              <a:off x="1968" y="3360"/>
              <a:ext cx="288" cy="240"/>
              <a:chOff x="1920" y="3504"/>
              <a:chExt cx="864" cy="624"/>
            </a:xfrm>
          </p:grpSpPr>
          <p:sp>
            <p:nvSpPr>
              <p:cNvPr id="331796" name="Oval 20"/>
              <p:cNvSpPr>
                <a:spLocks noChangeArrowheads="1"/>
              </p:cNvSpPr>
              <p:nvPr/>
            </p:nvSpPr>
            <p:spPr bwMode="auto">
              <a:xfrm>
                <a:off x="2016" y="3552"/>
                <a:ext cx="567" cy="48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97" name="Freeform 21"/>
              <p:cNvSpPr>
                <a:spLocks/>
              </p:cNvSpPr>
              <p:nvPr/>
            </p:nvSpPr>
            <p:spPr bwMode="auto">
              <a:xfrm>
                <a:off x="1920" y="3504"/>
                <a:ext cx="389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144"/>
                  </a:cxn>
                  <a:cxn ang="0">
                    <a:pos x="384" y="336"/>
                  </a:cxn>
                  <a:cxn ang="0">
                    <a:pos x="240" y="528"/>
                  </a:cxn>
                  <a:cxn ang="0">
                    <a:pos x="48" y="576"/>
                  </a:cxn>
                </a:cxnLst>
                <a:rect l="0" t="0" r="r" b="b"/>
                <a:pathLst>
                  <a:path w="392" h="576">
                    <a:moveTo>
                      <a:pt x="0" y="0"/>
                    </a:moveTo>
                    <a:cubicBezTo>
                      <a:pt x="112" y="44"/>
                      <a:pt x="224" y="88"/>
                      <a:pt x="288" y="144"/>
                    </a:cubicBezTo>
                    <a:cubicBezTo>
                      <a:pt x="352" y="200"/>
                      <a:pt x="392" y="272"/>
                      <a:pt x="384" y="336"/>
                    </a:cubicBezTo>
                    <a:cubicBezTo>
                      <a:pt x="376" y="400"/>
                      <a:pt x="296" y="488"/>
                      <a:pt x="240" y="528"/>
                    </a:cubicBezTo>
                    <a:cubicBezTo>
                      <a:pt x="184" y="568"/>
                      <a:pt x="116" y="572"/>
                      <a:pt x="48" y="57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98" name="Freeform 22"/>
              <p:cNvSpPr>
                <a:spLocks/>
              </p:cNvSpPr>
              <p:nvPr/>
            </p:nvSpPr>
            <p:spPr bwMode="auto">
              <a:xfrm flipH="1">
                <a:off x="2300" y="3552"/>
                <a:ext cx="484" cy="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144"/>
                  </a:cxn>
                  <a:cxn ang="0">
                    <a:pos x="384" y="336"/>
                  </a:cxn>
                  <a:cxn ang="0">
                    <a:pos x="240" y="528"/>
                  </a:cxn>
                  <a:cxn ang="0">
                    <a:pos x="48" y="576"/>
                  </a:cxn>
                </a:cxnLst>
                <a:rect l="0" t="0" r="r" b="b"/>
                <a:pathLst>
                  <a:path w="392" h="576">
                    <a:moveTo>
                      <a:pt x="0" y="0"/>
                    </a:moveTo>
                    <a:cubicBezTo>
                      <a:pt x="112" y="44"/>
                      <a:pt x="224" y="88"/>
                      <a:pt x="288" y="144"/>
                    </a:cubicBezTo>
                    <a:cubicBezTo>
                      <a:pt x="352" y="200"/>
                      <a:pt x="392" y="272"/>
                      <a:pt x="384" y="336"/>
                    </a:cubicBezTo>
                    <a:cubicBezTo>
                      <a:pt x="376" y="400"/>
                      <a:pt x="296" y="488"/>
                      <a:pt x="240" y="528"/>
                    </a:cubicBezTo>
                    <a:cubicBezTo>
                      <a:pt x="184" y="568"/>
                      <a:pt x="116" y="572"/>
                      <a:pt x="48" y="57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4419600" y="1752600"/>
            <a:ext cx="30480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2803" name="Group 3"/>
          <p:cNvGrpSpPr>
            <a:grpSpLocks/>
          </p:cNvGrpSpPr>
          <p:nvPr/>
        </p:nvGrpSpPr>
        <p:grpSpPr bwMode="auto">
          <a:xfrm>
            <a:off x="914400" y="1066800"/>
            <a:ext cx="7194550" cy="2181225"/>
            <a:chOff x="854" y="842"/>
            <a:chExt cx="4532" cy="1374"/>
          </a:xfrm>
        </p:grpSpPr>
        <p:sp>
          <p:nvSpPr>
            <p:cNvPr id="332804" name="Line 4"/>
            <p:cNvSpPr>
              <a:spLocks noChangeShapeType="1"/>
            </p:cNvSpPr>
            <p:nvPr/>
          </p:nvSpPr>
          <p:spPr bwMode="auto">
            <a:xfrm>
              <a:off x="1200" y="1728"/>
              <a:ext cx="4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05" name="Freeform 5"/>
            <p:cNvSpPr>
              <a:spLocks/>
            </p:cNvSpPr>
            <p:nvPr/>
          </p:nvSpPr>
          <p:spPr bwMode="auto">
            <a:xfrm>
              <a:off x="1200" y="1240"/>
              <a:ext cx="3816" cy="488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816" y="200"/>
                </a:cxn>
                <a:cxn ang="0">
                  <a:pos x="1632" y="56"/>
                </a:cxn>
                <a:cxn ang="0">
                  <a:pos x="2400" y="8"/>
                </a:cxn>
                <a:cxn ang="0">
                  <a:pos x="3072" y="104"/>
                </a:cxn>
                <a:cxn ang="0">
                  <a:pos x="3696" y="296"/>
                </a:cxn>
                <a:cxn ang="0">
                  <a:pos x="3792" y="296"/>
                </a:cxn>
              </a:cxnLst>
              <a:rect l="0" t="0" r="r" b="b"/>
              <a:pathLst>
                <a:path w="3816" h="488">
                  <a:moveTo>
                    <a:pt x="0" y="488"/>
                  </a:moveTo>
                  <a:cubicBezTo>
                    <a:pt x="272" y="380"/>
                    <a:pt x="544" y="272"/>
                    <a:pt x="816" y="200"/>
                  </a:cubicBezTo>
                  <a:cubicBezTo>
                    <a:pt x="1088" y="128"/>
                    <a:pt x="1368" y="88"/>
                    <a:pt x="1632" y="56"/>
                  </a:cubicBezTo>
                  <a:cubicBezTo>
                    <a:pt x="1896" y="24"/>
                    <a:pt x="2160" y="0"/>
                    <a:pt x="2400" y="8"/>
                  </a:cubicBezTo>
                  <a:cubicBezTo>
                    <a:pt x="2640" y="16"/>
                    <a:pt x="2856" y="56"/>
                    <a:pt x="3072" y="104"/>
                  </a:cubicBezTo>
                  <a:cubicBezTo>
                    <a:pt x="3288" y="152"/>
                    <a:pt x="3576" y="264"/>
                    <a:pt x="3696" y="296"/>
                  </a:cubicBezTo>
                  <a:cubicBezTo>
                    <a:pt x="3816" y="328"/>
                    <a:pt x="3804" y="312"/>
                    <a:pt x="3792" y="29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06" name="Line 6"/>
            <p:cNvSpPr>
              <a:spLocks noChangeShapeType="1"/>
            </p:cNvSpPr>
            <p:nvPr/>
          </p:nvSpPr>
          <p:spPr bwMode="auto">
            <a:xfrm>
              <a:off x="4992" y="153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07" name="Line 7"/>
            <p:cNvSpPr>
              <a:spLocks noChangeShapeType="1"/>
            </p:cNvSpPr>
            <p:nvPr/>
          </p:nvSpPr>
          <p:spPr bwMode="auto">
            <a:xfrm flipV="1">
              <a:off x="1200" y="912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08" name="Freeform 8"/>
            <p:cNvSpPr>
              <a:spLocks/>
            </p:cNvSpPr>
            <p:nvPr/>
          </p:nvSpPr>
          <p:spPr bwMode="auto">
            <a:xfrm flipV="1">
              <a:off x="1200" y="1728"/>
              <a:ext cx="3816" cy="488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816" y="200"/>
                </a:cxn>
                <a:cxn ang="0">
                  <a:pos x="1632" y="56"/>
                </a:cxn>
                <a:cxn ang="0">
                  <a:pos x="2400" y="8"/>
                </a:cxn>
                <a:cxn ang="0">
                  <a:pos x="3072" y="104"/>
                </a:cxn>
                <a:cxn ang="0">
                  <a:pos x="3696" y="296"/>
                </a:cxn>
                <a:cxn ang="0">
                  <a:pos x="3792" y="296"/>
                </a:cxn>
              </a:cxnLst>
              <a:rect l="0" t="0" r="r" b="b"/>
              <a:pathLst>
                <a:path w="3816" h="488">
                  <a:moveTo>
                    <a:pt x="0" y="488"/>
                  </a:moveTo>
                  <a:cubicBezTo>
                    <a:pt x="272" y="380"/>
                    <a:pt x="544" y="272"/>
                    <a:pt x="816" y="200"/>
                  </a:cubicBezTo>
                  <a:cubicBezTo>
                    <a:pt x="1088" y="128"/>
                    <a:pt x="1368" y="88"/>
                    <a:pt x="1632" y="56"/>
                  </a:cubicBezTo>
                  <a:cubicBezTo>
                    <a:pt x="1896" y="24"/>
                    <a:pt x="2160" y="0"/>
                    <a:pt x="2400" y="8"/>
                  </a:cubicBezTo>
                  <a:cubicBezTo>
                    <a:pt x="2640" y="16"/>
                    <a:pt x="2856" y="56"/>
                    <a:pt x="3072" y="104"/>
                  </a:cubicBezTo>
                  <a:cubicBezTo>
                    <a:pt x="3288" y="152"/>
                    <a:pt x="3576" y="264"/>
                    <a:pt x="3696" y="296"/>
                  </a:cubicBezTo>
                  <a:cubicBezTo>
                    <a:pt x="3816" y="328"/>
                    <a:pt x="3804" y="312"/>
                    <a:pt x="3792" y="296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09" name="Line 9"/>
            <p:cNvSpPr>
              <a:spLocks noChangeShapeType="1"/>
            </p:cNvSpPr>
            <p:nvPr/>
          </p:nvSpPr>
          <p:spPr bwMode="auto">
            <a:xfrm>
              <a:off x="4992" y="1728"/>
              <a:ext cx="0" cy="19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10" name="Text Box 10"/>
            <p:cNvSpPr txBox="1">
              <a:spLocks noChangeArrowheads="1"/>
            </p:cNvSpPr>
            <p:nvPr/>
          </p:nvSpPr>
          <p:spPr bwMode="auto">
            <a:xfrm>
              <a:off x="854" y="84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</a:t>
              </a:r>
            </a:p>
          </p:txBody>
        </p:sp>
        <p:sp>
          <p:nvSpPr>
            <p:cNvPr id="332811" name="Text Box 11"/>
            <p:cNvSpPr txBox="1">
              <a:spLocks noChangeArrowheads="1"/>
            </p:cNvSpPr>
            <p:nvPr/>
          </p:nvSpPr>
          <p:spPr bwMode="auto">
            <a:xfrm>
              <a:off x="5174" y="132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x</a:t>
              </a:r>
            </a:p>
          </p:txBody>
        </p:sp>
        <p:sp>
          <p:nvSpPr>
            <p:cNvPr id="332812" name="Line 12"/>
            <p:cNvSpPr>
              <a:spLocks noChangeShapeType="1"/>
            </p:cNvSpPr>
            <p:nvPr/>
          </p:nvSpPr>
          <p:spPr bwMode="auto">
            <a:xfrm>
              <a:off x="3072" y="12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13" name="Line 13"/>
            <p:cNvSpPr>
              <a:spLocks noChangeShapeType="1"/>
            </p:cNvSpPr>
            <p:nvPr/>
          </p:nvSpPr>
          <p:spPr bwMode="auto">
            <a:xfrm>
              <a:off x="3264" y="124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14" name="Line 14"/>
            <p:cNvSpPr>
              <a:spLocks noChangeShapeType="1"/>
            </p:cNvSpPr>
            <p:nvPr/>
          </p:nvSpPr>
          <p:spPr bwMode="auto">
            <a:xfrm flipV="1">
              <a:off x="3168" y="12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15" name="Line 15"/>
            <p:cNvSpPr>
              <a:spLocks noChangeShapeType="1"/>
            </p:cNvSpPr>
            <p:nvPr/>
          </p:nvSpPr>
          <p:spPr bwMode="auto">
            <a:xfrm>
              <a:off x="278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16" name="Line 16"/>
            <p:cNvSpPr>
              <a:spLocks noChangeShapeType="1"/>
            </p:cNvSpPr>
            <p:nvPr/>
          </p:nvSpPr>
          <p:spPr bwMode="auto">
            <a:xfrm flipH="1">
              <a:off x="3312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817" name="Text Box 17"/>
            <p:cNvSpPr txBox="1">
              <a:spLocks noChangeArrowheads="1"/>
            </p:cNvSpPr>
            <p:nvPr/>
          </p:nvSpPr>
          <p:spPr bwMode="auto">
            <a:xfrm>
              <a:off x="3542" y="1706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dx</a:t>
              </a:r>
            </a:p>
          </p:txBody>
        </p:sp>
        <p:sp>
          <p:nvSpPr>
            <p:cNvPr id="332818" name="Text Box 18"/>
            <p:cNvSpPr txBox="1">
              <a:spLocks noChangeArrowheads="1"/>
            </p:cNvSpPr>
            <p:nvPr/>
          </p:nvSpPr>
          <p:spPr bwMode="auto">
            <a:xfrm>
              <a:off x="950" y="1706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FP</a:t>
              </a:r>
            </a:p>
          </p:txBody>
        </p:sp>
        <p:sp>
          <p:nvSpPr>
            <p:cNvPr id="332819" name="Text Box 19"/>
            <p:cNvSpPr txBox="1">
              <a:spLocks noChangeArrowheads="1"/>
            </p:cNvSpPr>
            <p:nvPr/>
          </p:nvSpPr>
          <p:spPr bwMode="auto">
            <a:xfrm>
              <a:off x="4944" y="1824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AP</a:t>
              </a:r>
            </a:p>
          </p:txBody>
        </p:sp>
        <p:sp>
          <p:nvSpPr>
            <p:cNvPr id="332820" name="Text Box 20"/>
            <p:cNvSpPr txBox="1">
              <a:spLocks noChangeArrowheads="1"/>
            </p:cNvSpPr>
            <p:nvPr/>
          </p:nvSpPr>
          <p:spPr bwMode="auto">
            <a:xfrm>
              <a:off x="3014" y="986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y(x)</a:t>
              </a:r>
            </a:p>
          </p:txBody>
        </p:sp>
      </p:grpSp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32821" name="Equation" r:id="rId3" imgW="114120" imgH="215640" progId="Equation.3">
              <p:embed/>
            </p:oleObj>
          </a:graphicData>
        </a:graphic>
      </p:graphicFrame>
      <p:sp>
        <p:nvSpPr>
          <p:cNvPr id="332822" name="Text Box 22"/>
          <p:cNvSpPr txBox="1">
            <a:spLocks noChangeArrowheads="1"/>
          </p:cNvSpPr>
          <p:nvPr/>
        </p:nvSpPr>
        <p:spPr bwMode="auto">
          <a:xfrm>
            <a:off x="746125" y="3352800"/>
            <a:ext cx="7627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ea typeface="굴림" pitchFamily="50" charset="-127"/>
              </a:rPr>
              <a:t>Weighted Average of Variable </a:t>
            </a:r>
            <a:r>
              <a:rPr lang="en-US" altLang="ko-KR" dirty="0" smtClean="0">
                <a:ea typeface="굴림" pitchFamily="50" charset="-127"/>
              </a:rPr>
              <a:t>X (i.e. distance from FP)</a:t>
            </a:r>
            <a:endParaRPr lang="en-US" altLang="ko-KR" dirty="0">
              <a:ea typeface="굴림" pitchFamily="50" charset="-127"/>
            </a:endParaRPr>
          </a:p>
        </p:txBody>
      </p:sp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1219200" y="3886200"/>
          <a:ext cx="6353175" cy="842963"/>
        </p:xfrm>
        <a:graphic>
          <a:graphicData uri="http://schemas.openxmlformats.org/presentationml/2006/ole">
            <p:oleObj spid="_x0000_s332823" name="Equation" r:id="rId4" imgW="3251160" imgH="431640" progId="Equation.3">
              <p:embed/>
            </p:oleObj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838200" y="5638800"/>
          <a:ext cx="3429000" cy="1114425"/>
        </p:xfrm>
        <a:graphic>
          <a:graphicData uri="http://schemas.openxmlformats.org/presentationml/2006/ole">
            <p:oleObj spid="_x0000_s332824" name="Equation" r:id="rId5" imgW="1562040" imgH="507960" progId="Equation.3">
              <p:embed/>
            </p:oleObj>
          </a:graphicData>
        </a:graphic>
      </p:graphicFrame>
      <p:sp>
        <p:nvSpPr>
          <p:cNvPr id="332825" name="Text Box 25"/>
          <p:cNvSpPr txBox="1">
            <a:spLocks noChangeArrowheads="1"/>
          </p:cNvSpPr>
          <p:nvPr/>
        </p:nvSpPr>
        <p:spPr bwMode="auto">
          <a:xfrm>
            <a:off x="838200" y="4953000"/>
            <a:ext cx="249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ea typeface="굴림" pitchFamily="50" charset="-127"/>
              </a:rPr>
              <a:t>Moment Relation</a:t>
            </a:r>
          </a:p>
        </p:txBody>
      </p:sp>
      <p:sp>
        <p:nvSpPr>
          <p:cNvPr id="332826" name="Line 26"/>
          <p:cNvSpPr>
            <a:spLocks noChangeShapeType="1"/>
          </p:cNvSpPr>
          <p:nvPr/>
        </p:nvSpPr>
        <p:spPr bwMode="auto">
          <a:xfrm flipV="1">
            <a:off x="4648200" y="16002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27" name="Text Box 27"/>
          <p:cNvSpPr txBox="1">
            <a:spLocks noChangeArrowheads="1"/>
          </p:cNvSpPr>
          <p:nvPr/>
        </p:nvSpPr>
        <p:spPr bwMode="auto">
          <a:xfrm>
            <a:off x="6384925" y="1209675"/>
            <a:ext cx="61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pitchFamily="50" charset="-127"/>
              </a:rPr>
              <a:t>dA</a:t>
            </a:r>
          </a:p>
        </p:txBody>
      </p:sp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4953000" y="5730875"/>
          <a:ext cx="3971925" cy="1050925"/>
        </p:xfrm>
        <a:graphic>
          <a:graphicData uri="http://schemas.openxmlformats.org/presentationml/2006/ole">
            <p:oleObj spid="_x0000_s332828" name="Equation" r:id="rId6" imgW="1917360" imgH="507960" progId="Equation.3">
              <p:embed/>
            </p:oleObj>
          </a:graphicData>
        </a:graphic>
      </p:graphicFrame>
      <p:sp>
        <p:nvSpPr>
          <p:cNvPr id="332829" name="Line 29"/>
          <p:cNvSpPr>
            <a:spLocks noChangeShapeType="1"/>
          </p:cNvSpPr>
          <p:nvPr/>
        </p:nvSpPr>
        <p:spPr bwMode="auto">
          <a:xfrm flipH="1">
            <a:off x="4495800" y="624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30" name="Text Box 30"/>
          <p:cNvSpPr txBox="1">
            <a:spLocks noChangeArrowheads="1"/>
          </p:cNvSpPr>
          <p:nvPr/>
        </p:nvSpPr>
        <p:spPr bwMode="auto">
          <a:xfrm>
            <a:off x="304800" y="2286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3200" b="1">
                <a:ea typeface="굴림" pitchFamily="50" charset="-127"/>
              </a:rPr>
              <a:t>Longitudinal Center of Floatation (LCF)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4443413" y="5029200"/>
          <a:ext cx="4471987" cy="577850"/>
        </p:xfrm>
        <a:graphic>
          <a:graphicData uri="http://schemas.openxmlformats.org/presentationml/2006/ole">
            <p:oleObj spid="_x0000_s332829" name="Equation" r:id="rId7" imgW="2158920" imgH="279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Line 2"/>
          <p:cNvSpPr>
            <a:spLocks noChangeShapeType="1"/>
          </p:cNvSpPr>
          <p:nvPr/>
        </p:nvSpPr>
        <p:spPr bwMode="auto">
          <a:xfrm>
            <a:off x="1463675" y="2320925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27" name="Freeform 3"/>
          <p:cNvSpPr>
            <a:spLocks/>
          </p:cNvSpPr>
          <p:nvPr/>
        </p:nvSpPr>
        <p:spPr bwMode="auto">
          <a:xfrm>
            <a:off x="1463675" y="1546225"/>
            <a:ext cx="6057900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816" y="200"/>
              </a:cxn>
              <a:cxn ang="0">
                <a:pos x="1632" y="56"/>
              </a:cxn>
              <a:cxn ang="0">
                <a:pos x="2400" y="8"/>
              </a:cxn>
              <a:cxn ang="0">
                <a:pos x="3072" y="104"/>
              </a:cxn>
              <a:cxn ang="0">
                <a:pos x="3696" y="296"/>
              </a:cxn>
              <a:cxn ang="0">
                <a:pos x="3792" y="296"/>
              </a:cxn>
            </a:cxnLst>
            <a:rect l="0" t="0" r="r" b="b"/>
            <a:pathLst>
              <a:path w="3816" h="488">
                <a:moveTo>
                  <a:pt x="0" y="488"/>
                </a:moveTo>
                <a:cubicBezTo>
                  <a:pt x="272" y="380"/>
                  <a:pt x="544" y="272"/>
                  <a:pt x="816" y="200"/>
                </a:cubicBezTo>
                <a:cubicBezTo>
                  <a:pt x="1088" y="128"/>
                  <a:pt x="1368" y="88"/>
                  <a:pt x="1632" y="56"/>
                </a:cubicBezTo>
                <a:cubicBezTo>
                  <a:pt x="1896" y="24"/>
                  <a:pt x="2160" y="0"/>
                  <a:pt x="2400" y="8"/>
                </a:cubicBezTo>
                <a:cubicBezTo>
                  <a:pt x="2640" y="16"/>
                  <a:pt x="2856" y="56"/>
                  <a:pt x="3072" y="104"/>
                </a:cubicBezTo>
                <a:cubicBezTo>
                  <a:pt x="3288" y="152"/>
                  <a:pt x="3576" y="264"/>
                  <a:pt x="3696" y="296"/>
                </a:cubicBezTo>
                <a:cubicBezTo>
                  <a:pt x="3816" y="328"/>
                  <a:pt x="3804" y="312"/>
                  <a:pt x="3792" y="29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28" name="Line 4"/>
          <p:cNvSpPr>
            <a:spLocks noChangeShapeType="1"/>
          </p:cNvSpPr>
          <p:nvPr/>
        </p:nvSpPr>
        <p:spPr bwMode="auto">
          <a:xfrm>
            <a:off x="7483475" y="20161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29" name="Line 5"/>
          <p:cNvSpPr>
            <a:spLocks noChangeShapeType="1"/>
          </p:cNvSpPr>
          <p:nvPr/>
        </p:nvSpPr>
        <p:spPr bwMode="auto">
          <a:xfrm flipV="1">
            <a:off x="1463675" y="102552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91440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7724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</a:t>
            </a:r>
          </a:p>
        </p:txBody>
      </p:sp>
      <p:sp>
        <p:nvSpPr>
          <p:cNvPr id="333832" name="Line 8"/>
          <p:cNvSpPr>
            <a:spLocks noChangeShapeType="1"/>
          </p:cNvSpPr>
          <p:nvPr/>
        </p:nvSpPr>
        <p:spPr bwMode="auto">
          <a:xfrm>
            <a:off x="4435475" y="16351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3" name="Line 9"/>
          <p:cNvSpPr>
            <a:spLocks noChangeShapeType="1"/>
          </p:cNvSpPr>
          <p:nvPr/>
        </p:nvSpPr>
        <p:spPr bwMode="auto">
          <a:xfrm>
            <a:off x="4740275" y="15589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 flipV="1">
            <a:off x="4587875" y="16351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3978275" y="25495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6" name="Line 12"/>
          <p:cNvSpPr>
            <a:spLocks noChangeShapeType="1"/>
          </p:cNvSpPr>
          <p:nvPr/>
        </p:nvSpPr>
        <p:spPr bwMode="auto">
          <a:xfrm flipH="1">
            <a:off x="4816475" y="2549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5181600" y="22860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dx</a:t>
            </a:r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1066800" y="22860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FP</a:t>
            </a:r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7407275" y="24733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AP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4343400" y="1143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y(x)</a:t>
            </a:r>
          </a:p>
        </p:txBody>
      </p:sp>
      <p:graphicFrame>
        <p:nvGraphicFramePr>
          <p:cNvPr id="333841" name="Object 17"/>
          <p:cNvGraphicFramePr>
            <a:graphicFrameLocks noChangeAspect="1"/>
          </p:cNvGraphicFramePr>
          <p:nvPr/>
        </p:nvGraphicFramePr>
        <p:xfrm>
          <a:off x="1676400" y="3733800"/>
          <a:ext cx="4992688" cy="2300288"/>
        </p:xfrm>
        <a:graphic>
          <a:graphicData uri="http://schemas.openxmlformats.org/presentationml/2006/ole">
            <p:oleObj spid="_x0000_s333841" name="Equation" r:id="rId3" imgW="2006280" imgH="888840" progId="Equation.3">
              <p:embed/>
            </p:oleObj>
          </a:graphicData>
        </a:graphic>
      </p:graphicFrame>
      <p:graphicFrame>
        <p:nvGraphicFramePr>
          <p:cNvPr id="333842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33842" name="Equation" r:id="rId4" imgW="114120" imgH="215640" progId="Equation.3">
              <p:embed/>
            </p:oleObj>
          </a:graphicData>
        </a:graphic>
      </p:graphicFrame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609600" y="2971800"/>
            <a:ext cx="762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LCF</a:t>
            </a:r>
            <a:r>
              <a:rPr lang="en-US" altLang="ko-KR">
                <a:ea typeface="굴림" pitchFamily="50" charset="-127"/>
              </a:rPr>
              <a:t> by weighted averaged scheme or Moment relation</a:t>
            </a:r>
          </a:p>
        </p:txBody>
      </p:sp>
      <p:sp>
        <p:nvSpPr>
          <p:cNvPr id="333844" name="Oval 20"/>
          <p:cNvSpPr>
            <a:spLocks noChangeArrowheads="1"/>
          </p:cNvSpPr>
          <p:nvPr/>
        </p:nvSpPr>
        <p:spPr bwMode="auto">
          <a:xfrm>
            <a:off x="5029200" y="2209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4953000" y="1752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LCF</a:t>
            </a:r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304800" y="2286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3200" b="1">
                <a:ea typeface="굴림" pitchFamily="50" charset="-127"/>
              </a:rPr>
              <a:t>Longitudinal Center of Floatation(LCF)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492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Generalized Simpson’s Equation</a:t>
            </a:r>
            <a:endParaRPr lang="en-US" altLang="ko-KR">
              <a:ea typeface="굴림" pitchFamily="50" charset="-127"/>
            </a:endParaRPr>
          </a:p>
        </p:txBody>
      </p:sp>
      <p:graphicFrame>
        <p:nvGraphicFramePr>
          <p:cNvPr id="334851" name="Object 3"/>
          <p:cNvGraphicFramePr>
            <a:graphicFrameLocks noChangeAspect="1"/>
          </p:cNvGraphicFramePr>
          <p:nvPr/>
        </p:nvGraphicFramePr>
        <p:xfrm>
          <a:off x="1066800" y="4419600"/>
          <a:ext cx="7626350" cy="1935163"/>
        </p:xfrm>
        <a:graphic>
          <a:graphicData uri="http://schemas.openxmlformats.org/presentationml/2006/ole">
            <p:oleObj spid="_x0000_s334851" name="Equation" r:id="rId3" imgW="3695400" imgH="939600" progId="Equation.3">
              <p:embed/>
            </p:oleObj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2438400" y="6438900"/>
          <a:ext cx="4495800" cy="419100"/>
        </p:xfrm>
        <a:graphic>
          <a:graphicData uri="http://schemas.openxmlformats.org/presentationml/2006/ole">
            <p:oleObj spid="_x0000_s334852" name="Equation" r:id="rId4" imgW="1904760" imgH="177480" progId="Equation.3">
              <p:embed/>
            </p:oleObj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133850" y="4083050"/>
          <a:ext cx="114300" cy="215900"/>
        </p:xfrm>
        <a:graphic>
          <a:graphicData uri="http://schemas.openxmlformats.org/presentationml/2006/ole">
            <p:oleObj spid="_x0000_s334853" name="Equation" r:id="rId5" imgW="114120" imgH="215640" progId="Equation.3">
              <p:embed/>
            </p:oleObj>
          </a:graphicData>
        </a:graphic>
      </p:graphicFrame>
      <p:sp>
        <p:nvSpPr>
          <p:cNvPr id="334854" name="Line 6"/>
          <p:cNvSpPr>
            <a:spLocks noChangeShapeType="1"/>
          </p:cNvSpPr>
          <p:nvPr/>
        </p:nvSpPr>
        <p:spPr bwMode="auto">
          <a:xfrm>
            <a:off x="1463675" y="3540125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5" name="Freeform 7"/>
          <p:cNvSpPr>
            <a:spLocks/>
          </p:cNvSpPr>
          <p:nvPr/>
        </p:nvSpPr>
        <p:spPr bwMode="auto">
          <a:xfrm>
            <a:off x="1463675" y="2765425"/>
            <a:ext cx="6057900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816" y="200"/>
              </a:cxn>
              <a:cxn ang="0">
                <a:pos x="1632" y="56"/>
              </a:cxn>
              <a:cxn ang="0">
                <a:pos x="2400" y="8"/>
              </a:cxn>
              <a:cxn ang="0">
                <a:pos x="3072" y="104"/>
              </a:cxn>
              <a:cxn ang="0">
                <a:pos x="3696" y="296"/>
              </a:cxn>
              <a:cxn ang="0">
                <a:pos x="3792" y="296"/>
              </a:cxn>
            </a:cxnLst>
            <a:rect l="0" t="0" r="r" b="b"/>
            <a:pathLst>
              <a:path w="3816" h="488">
                <a:moveTo>
                  <a:pt x="0" y="488"/>
                </a:moveTo>
                <a:cubicBezTo>
                  <a:pt x="272" y="380"/>
                  <a:pt x="544" y="272"/>
                  <a:pt x="816" y="200"/>
                </a:cubicBezTo>
                <a:cubicBezTo>
                  <a:pt x="1088" y="128"/>
                  <a:pt x="1368" y="88"/>
                  <a:pt x="1632" y="56"/>
                </a:cubicBezTo>
                <a:cubicBezTo>
                  <a:pt x="1896" y="24"/>
                  <a:pt x="2160" y="0"/>
                  <a:pt x="2400" y="8"/>
                </a:cubicBezTo>
                <a:cubicBezTo>
                  <a:pt x="2640" y="16"/>
                  <a:pt x="2856" y="56"/>
                  <a:pt x="3072" y="104"/>
                </a:cubicBezTo>
                <a:cubicBezTo>
                  <a:pt x="3288" y="152"/>
                  <a:pt x="3576" y="264"/>
                  <a:pt x="3696" y="296"/>
                </a:cubicBezTo>
                <a:cubicBezTo>
                  <a:pt x="3816" y="328"/>
                  <a:pt x="3804" y="312"/>
                  <a:pt x="3792" y="29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>
            <a:off x="7483475" y="32353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9144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y</a:t>
            </a:r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77724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x</a:t>
            </a:r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685800" y="3581400"/>
            <a:ext cx="609600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FP</a:t>
            </a:r>
          </a:p>
        </p:txBody>
      </p:sp>
      <p:sp>
        <p:nvSpPr>
          <p:cNvPr id="334860" name="Text Box 12"/>
          <p:cNvSpPr txBox="1">
            <a:spLocks noChangeArrowheads="1"/>
          </p:cNvSpPr>
          <p:nvPr/>
        </p:nvSpPr>
        <p:spPr bwMode="auto">
          <a:xfrm>
            <a:off x="7772400" y="3581400"/>
            <a:ext cx="600075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AP</a:t>
            </a:r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>
            <a:off x="27432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>
            <a:off x="3810000" y="2743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>
            <a:off x="4724400" y="2438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>
            <a:off x="5715000" y="2514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66294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1431925" y="35464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ea typeface="굴림" pitchFamily="50" charset="-127"/>
              </a:rPr>
              <a:t>0</a:t>
            </a:r>
          </a:p>
        </p:txBody>
      </p:sp>
      <p:sp>
        <p:nvSpPr>
          <p:cNvPr id="334867" name="Text Box 19"/>
          <p:cNvSpPr txBox="1">
            <a:spLocks noChangeArrowheads="1"/>
          </p:cNvSpPr>
          <p:nvPr/>
        </p:nvSpPr>
        <p:spPr bwMode="auto">
          <a:xfrm>
            <a:off x="2498725" y="35464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ea typeface="굴림" pitchFamily="50" charset="-127"/>
              </a:rPr>
              <a:t>1</a:t>
            </a:r>
          </a:p>
        </p:txBody>
      </p: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3641725" y="35464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ea typeface="굴림" pitchFamily="50" charset="-127"/>
              </a:rPr>
              <a:t>2</a:t>
            </a: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4572000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ea typeface="굴림" pitchFamily="50" charset="-127"/>
              </a:rPr>
              <a:t>3</a:t>
            </a:r>
          </a:p>
        </p:txBody>
      </p:sp>
      <p:sp>
        <p:nvSpPr>
          <p:cNvPr id="334870" name="Text Box 22"/>
          <p:cNvSpPr txBox="1">
            <a:spLocks noChangeArrowheads="1"/>
          </p:cNvSpPr>
          <p:nvPr/>
        </p:nvSpPr>
        <p:spPr bwMode="auto">
          <a:xfrm>
            <a:off x="5486400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ea typeface="굴림" pitchFamily="50" charset="-127"/>
              </a:rPr>
              <a:t>4</a:t>
            </a:r>
          </a:p>
        </p:txBody>
      </p:sp>
      <p:sp>
        <p:nvSpPr>
          <p:cNvPr id="334871" name="Text Box 23"/>
          <p:cNvSpPr txBox="1">
            <a:spLocks noChangeArrowheads="1"/>
          </p:cNvSpPr>
          <p:nvPr/>
        </p:nvSpPr>
        <p:spPr bwMode="auto">
          <a:xfrm>
            <a:off x="6461125" y="35464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ea typeface="굴림" pitchFamily="50" charset="-127"/>
              </a:rPr>
              <a:t>5</a:t>
            </a:r>
          </a:p>
        </p:txBody>
      </p:sp>
      <p:sp>
        <p:nvSpPr>
          <p:cNvPr id="334872" name="Text Box 24"/>
          <p:cNvSpPr txBox="1">
            <a:spLocks noChangeArrowheads="1"/>
          </p:cNvSpPr>
          <p:nvPr/>
        </p:nvSpPr>
        <p:spPr bwMode="auto">
          <a:xfrm>
            <a:off x="7299325" y="35464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ea typeface="굴림" pitchFamily="50" charset="-127"/>
              </a:rPr>
              <a:t>6</a:t>
            </a:r>
          </a:p>
        </p:txBody>
      </p:sp>
      <p:graphicFrame>
        <p:nvGraphicFramePr>
          <p:cNvPr id="334873" name="Object 25"/>
          <p:cNvGraphicFramePr>
            <a:graphicFrameLocks noChangeAspect="1"/>
          </p:cNvGraphicFramePr>
          <p:nvPr/>
        </p:nvGraphicFramePr>
        <p:xfrm>
          <a:off x="4953000" y="2971800"/>
          <a:ext cx="565150" cy="465138"/>
        </p:xfrm>
        <a:graphic>
          <a:graphicData uri="http://schemas.openxmlformats.org/presentationml/2006/ole">
            <p:oleObj spid="_x0000_s334873" name="Equation" r:id="rId6" imgW="215640" imgH="177480" progId="Equation.3">
              <p:embed/>
            </p:oleObj>
          </a:graphicData>
        </a:graphic>
      </p:graphicFrame>
      <p:sp>
        <p:nvSpPr>
          <p:cNvPr id="334874" name="Line 26"/>
          <p:cNvSpPr>
            <a:spLocks noChangeShapeType="1"/>
          </p:cNvSpPr>
          <p:nvPr/>
        </p:nvSpPr>
        <p:spPr bwMode="auto">
          <a:xfrm flipH="1">
            <a:off x="57150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75" name="Line 27"/>
          <p:cNvSpPr>
            <a:spLocks noChangeShapeType="1"/>
          </p:cNvSpPr>
          <p:nvPr/>
        </p:nvSpPr>
        <p:spPr bwMode="auto">
          <a:xfrm>
            <a:off x="1447800" y="3124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76" name="Line 28"/>
          <p:cNvSpPr>
            <a:spLocks noChangeShapeType="1"/>
          </p:cNvSpPr>
          <p:nvPr/>
        </p:nvSpPr>
        <p:spPr bwMode="auto">
          <a:xfrm>
            <a:off x="1447800" y="2895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77" name="Line 29"/>
          <p:cNvSpPr>
            <a:spLocks noChangeShapeType="1"/>
          </p:cNvSpPr>
          <p:nvPr/>
        </p:nvSpPr>
        <p:spPr bwMode="auto">
          <a:xfrm>
            <a:off x="1447800" y="2667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78" name="Line 30"/>
          <p:cNvSpPr>
            <a:spLocks noChangeShapeType="1"/>
          </p:cNvSpPr>
          <p:nvPr/>
        </p:nvSpPr>
        <p:spPr bwMode="auto">
          <a:xfrm flipV="1">
            <a:off x="1447800" y="1600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79" name="Line 31"/>
          <p:cNvSpPr>
            <a:spLocks noChangeShapeType="1"/>
          </p:cNvSpPr>
          <p:nvPr/>
        </p:nvSpPr>
        <p:spPr bwMode="auto">
          <a:xfrm>
            <a:off x="1447800" y="2362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80" name="Line 32"/>
          <p:cNvSpPr>
            <a:spLocks noChangeShapeType="1"/>
          </p:cNvSpPr>
          <p:nvPr/>
        </p:nvSpPr>
        <p:spPr bwMode="auto">
          <a:xfrm>
            <a:off x="1447800" y="2057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81" name="Line 33"/>
          <p:cNvSpPr>
            <a:spLocks noChangeShapeType="1"/>
          </p:cNvSpPr>
          <p:nvPr/>
        </p:nvSpPr>
        <p:spPr bwMode="auto">
          <a:xfrm>
            <a:off x="1447800" y="17526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82" name="Line 34"/>
          <p:cNvSpPr>
            <a:spLocks noChangeShapeType="1"/>
          </p:cNvSpPr>
          <p:nvPr/>
        </p:nvSpPr>
        <p:spPr bwMode="auto">
          <a:xfrm>
            <a:off x="6629400" y="190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83" name="Line 35"/>
          <p:cNvSpPr>
            <a:spLocks noChangeShapeType="1"/>
          </p:cNvSpPr>
          <p:nvPr/>
        </p:nvSpPr>
        <p:spPr bwMode="auto">
          <a:xfrm>
            <a:off x="7467600" y="1752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84" name="Line 36"/>
          <p:cNvSpPr>
            <a:spLocks noChangeShapeType="1"/>
          </p:cNvSpPr>
          <p:nvPr/>
        </p:nvSpPr>
        <p:spPr bwMode="auto">
          <a:xfrm flipH="1">
            <a:off x="43434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85" name="Text Box 37"/>
          <p:cNvSpPr txBox="1">
            <a:spLocks noChangeArrowheads="1"/>
          </p:cNvSpPr>
          <p:nvPr/>
        </p:nvSpPr>
        <p:spPr bwMode="auto">
          <a:xfrm>
            <a:off x="1600200" y="284480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x</a:t>
            </a:r>
            <a:r>
              <a:rPr lang="en-US" altLang="ko-KR" b="1" baseline="-25000">
                <a:ea typeface="굴림" pitchFamily="50" charset="-127"/>
              </a:rPr>
              <a:t>1</a:t>
            </a:r>
          </a:p>
        </p:txBody>
      </p:sp>
      <p:sp>
        <p:nvSpPr>
          <p:cNvPr id="334886" name="Text Box 38"/>
          <p:cNvSpPr txBox="1">
            <a:spLocks noChangeArrowheads="1"/>
          </p:cNvSpPr>
          <p:nvPr/>
        </p:nvSpPr>
        <p:spPr bwMode="auto">
          <a:xfrm>
            <a:off x="2057400" y="2665413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x</a:t>
            </a:r>
            <a:r>
              <a:rPr lang="en-US" altLang="ko-KR" b="1" baseline="-25000">
                <a:ea typeface="굴림" pitchFamily="50" charset="-127"/>
              </a:rPr>
              <a:t>2</a:t>
            </a:r>
          </a:p>
        </p:txBody>
      </p:sp>
      <p:sp>
        <p:nvSpPr>
          <p:cNvPr id="334887" name="Text Box 39"/>
          <p:cNvSpPr txBox="1">
            <a:spLocks noChangeArrowheads="1"/>
          </p:cNvSpPr>
          <p:nvPr/>
        </p:nvSpPr>
        <p:spPr bwMode="auto">
          <a:xfrm>
            <a:off x="2438400" y="2360613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x</a:t>
            </a:r>
            <a:r>
              <a:rPr lang="en-US" altLang="ko-KR" b="1" baseline="-25000">
                <a:ea typeface="굴림" pitchFamily="50" charset="-127"/>
              </a:rPr>
              <a:t>3</a:t>
            </a:r>
          </a:p>
        </p:txBody>
      </p:sp>
      <p:sp>
        <p:nvSpPr>
          <p:cNvPr id="334888" name="Text Box 40"/>
          <p:cNvSpPr txBox="1">
            <a:spLocks noChangeArrowheads="1"/>
          </p:cNvSpPr>
          <p:nvPr/>
        </p:nvSpPr>
        <p:spPr bwMode="auto">
          <a:xfrm>
            <a:off x="2971800" y="2132013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x</a:t>
            </a:r>
            <a:r>
              <a:rPr lang="en-US" altLang="ko-KR" b="1" baseline="-25000">
                <a:ea typeface="굴림" pitchFamily="50" charset="-127"/>
              </a:rPr>
              <a:t>4</a:t>
            </a:r>
          </a:p>
        </p:txBody>
      </p:sp>
      <p:sp>
        <p:nvSpPr>
          <p:cNvPr id="334889" name="Text Box 41"/>
          <p:cNvSpPr txBox="1">
            <a:spLocks noChangeArrowheads="1"/>
          </p:cNvSpPr>
          <p:nvPr/>
        </p:nvSpPr>
        <p:spPr bwMode="auto">
          <a:xfrm>
            <a:off x="3733800" y="1827213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x</a:t>
            </a:r>
            <a:r>
              <a:rPr lang="en-US" altLang="ko-KR" baseline="-2500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5</a:t>
            </a:r>
          </a:p>
        </p:txBody>
      </p:sp>
      <p:sp>
        <p:nvSpPr>
          <p:cNvPr id="334890" name="Text Box 42"/>
          <p:cNvSpPr txBox="1">
            <a:spLocks noChangeArrowheads="1"/>
          </p:cNvSpPr>
          <p:nvPr/>
        </p:nvSpPr>
        <p:spPr bwMode="auto">
          <a:xfrm>
            <a:off x="4419600" y="1446213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x</a:t>
            </a:r>
            <a:r>
              <a:rPr lang="en-US" altLang="ko-KR" b="1" baseline="-25000">
                <a:ea typeface="굴림" pitchFamily="50" charset="-127"/>
              </a:rPr>
              <a:t>6</a:t>
            </a:r>
          </a:p>
        </p:txBody>
      </p:sp>
      <p:graphicFrame>
        <p:nvGraphicFramePr>
          <p:cNvPr id="334891" name="Object 43"/>
          <p:cNvGraphicFramePr>
            <a:graphicFrameLocks noChangeAspect="1"/>
          </p:cNvGraphicFramePr>
          <p:nvPr/>
        </p:nvGraphicFramePr>
        <p:xfrm>
          <a:off x="4343400" y="4710113"/>
          <a:ext cx="4343400" cy="471487"/>
        </p:xfrm>
        <a:graphic>
          <a:graphicData uri="http://schemas.openxmlformats.org/presentationml/2006/ole">
            <p:oleObj spid="_x0000_s334891" name="Equation" r:id="rId7" imgW="2108160" imgH="228600" progId="Equation.3">
              <p:embed/>
            </p:oleObj>
          </a:graphicData>
        </a:graphic>
      </p:graphicFrame>
      <p:sp>
        <p:nvSpPr>
          <p:cNvPr id="334892" name="Text Box 44"/>
          <p:cNvSpPr txBox="1">
            <a:spLocks noChangeArrowheads="1"/>
          </p:cNvSpPr>
          <p:nvPr/>
        </p:nvSpPr>
        <p:spPr bwMode="auto">
          <a:xfrm>
            <a:off x="304800" y="2286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3200" b="1">
                <a:ea typeface="굴림" pitchFamily="50" charset="-127"/>
              </a:rPr>
              <a:t>Longitudinal Center of Floatation(LCF)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It’s often </a:t>
            </a:r>
            <a:r>
              <a:rPr lang="en-US" i="1"/>
              <a:t>easier</a:t>
            </a:r>
            <a:r>
              <a:rPr lang="en-US"/>
              <a:t> to put all the information in tabular form on </a:t>
            </a:r>
          </a:p>
          <a:p>
            <a:r>
              <a:rPr lang="en-US"/>
              <a:t>an Excel spreadsheet:</a:t>
            </a:r>
          </a:p>
          <a:p>
            <a:endParaRPr lang="en-US"/>
          </a:p>
        </p:txBody>
      </p:sp>
      <p:graphicFrame>
        <p:nvGraphicFramePr>
          <p:cNvPr id="300035" name="Object 3"/>
          <p:cNvGraphicFramePr>
            <a:graphicFrameLocks noChangeAspect="1"/>
          </p:cNvGraphicFramePr>
          <p:nvPr/>
        </p:nvGraphicFramePr>
        <p:xfrm>
          <a:off x="1036638" y="1295400"/>
          <a:ext cx="6426200" cy="2000250"/>
        </p:xfrm>
        <a:graphic>
          <a:graphicData uri="http://schemas.openxmlformats.org/presentationml/2006/ole">
            <p:oleObj spid="_x0000_s403458" name="Worksheet" r:id="rId3" imgW="4394880" imgH="1522440" progId="Excel.Sheet.8">
              <p:embed/>
            </p:oleObj>
          </a:graphicData>
        </a:graphic>
      </p:graphicFrame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80963" y="3429000"/>
            <a:ext cx="906303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Remember,</a:t>
            </a:r>
            <a:r>
              <a:rPr lang="en-US"/>
              <a:t> this gives only part of the equation! </a:t>
            </a:r>
          </a:p>
          <a:p>
            <a:r>
              <a:rPr lang="en-US"/>
              <a:t> ….You still need the “</a:t>
            </a:r>
            <a:r>
              <a:rPr lang="en-US" sz="2000">
                <a:solidFill>
                  <a:schemeClr val="accent2"/>
                </a:solidFill>
              </a:rPr>
              <a:t>2/A</a:t>
            </a:r>
            <a:r>
              <a:rPr lang="en-US" sz="2000" baseline="-25000">
                <a:solidFill>
                  <a:schemeClr val="accent2"/>
                </a:solidFill>
              </a:rPr>
              <a:t>wp</a:t>
            </a:r>
            <a:r>
              <a:rPr lang="en-US" sz="2000">
                <a:solidFill>
                  <a:schemeClr val="accent2"/>
                </a:solidFill>
              </a:rPr>
              <a:t> x 1/3 Dx</a:t>
            </a:r>
            <a:r>
              <a:rPr lang="en-US" sz="1800"/>
              <a:t>” </a:t>
            </a:r>
            <a:r>
              <a:rPr lang="en-US"/>
              <a:t>part!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	Dx here is 81.6 ft</a:t>
            </a:r>
          </a:p>
          <a:p>
            <a:r>
              <a:rPr lang="en-US" sz="2000"/>
              <a:t>	</a:t>
            </a:r>
          </a:p>
          <a:p>
            <a:r>
              <a:rPr lang="en-US" sz="2000"/>
              <a:t>	A</a:t>
            </a:r>
            <a:r>
              <a:rPr lang="en-US" sz="2000" baseline="-25000"/>
              <a:t>wp</a:t>
            </a:r>
            <a:r>
              <a:rPr lang="en-US" sz="2000"/>
              <a:t> would be given</a:t>
            </a:r>
          </a:p>
          <a:p>
            <a:endParaRPr lang="en-US" sz="2000"/>
          </a:p>
          <a:p>
            <a:r>
              <a:rPr lang="en-US" sz="2000"/>
              <a:t>	“2” because you’re dealing with a half-breadth section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/>
          <p:cNvPicPr>
            <a:picLocks noChangeAspect="1" noChangeArrowheads="1"/>
          </p:cNvPicPr>
          <p:nvPr/>
        </p:nvPicPr>
        <p:blipFill>
          <a:blip r:embed="rId2" cstate="print"/>
          <a:srcRect l="12069" t="22543" r="11646" b="14426"/>
          <a:stretch>
            <a:fillRect/>
          </a:stretch>
        </p:blipFill>
        <p:spPr bwMode="auto">
          <a:xfrm>
            <a:off x="-1" y="533400"/>
            <a:ext cx="913638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76200" y="12192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This is similar to the LCF in that it is a </a:t>
            </a:r>
            <a:r>
              <a:rPr lang="en-US" sz="1800" b="1">
                <a:solidFill>
                  <a:schemeClr val="accent2"/>
                </a:solidFill>
              </a:rPr>
              <a:t>CENTROID</a:t>
            </a:r>
            <a:r>
              <a:rPr lang="en-US" sz="1800" b="1"/>
              <a:t>, but where LCF is the centroid </a:t>
            </a:r>
          </a:p>
          <a:p>
            <a:r>
              <a:rPr lang="en-US" sz="1800" b="1"/>
              <a:t>of the A</a:t>
            </a:r>
            <a:r>
              <a:rPr lang="en-US" sz="1800" b="1" baseline="-25000"/>
              <a:t>wp</a:t>
            </a:r>
            <a:r>
              <a:rPr lang="en-US" sz="1800" b="1"/>
              <a:t>, KB is the centroid of the submerged volume of the ship measured from the keel…</a:t>
            </a:r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2438400" y="379413"/>
            <a:ext cx="485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Vertical Center of Buoyancy, KB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2055813"/>
            <a:ext cx="3860800" cy="1828800"/>
            <a:chOff x="1700" y="1103"/>
            <a:chExt cx="2432" cy="1152"/>
          </a:xfrm>
        </p:grpSpPr>
        <p:sp>
          <p:nvSpPr>
            <p:cNvPr id="302085" name="Line 5"/>
            <p:cNvSpPr>
              <a:spLocks noChangeShapeType="1"/>
            </p:cNvSpPr>
            <p:nvPr/>
          </p:nvSpPr>
          <p:spPr bwMode="auto">
            <a:xfrm>
              <a:off x="1824" y="124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2086" name="Line 6"/>
            <p:cNvSpPr>
              <a:spLocks noChangeShapeType="1"/>
            </p:cNvSpPr>
            <p:nvPr/>
          </p:nvSpPr>
          <p:spPr bwMode="auto">
            <a:xfrm>
              <a:off x="1824" y="21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2087" name="Line 7"/>
            <p:cNvSpPr>
              <a:spLocks noChangeShapeType="1"/>
            </p:cNvSpPr>
            <p:nvPr/>
          </p:nvSpPr>
          <p:spPr bwMode="auto">
            <a:xfrm flipV="1">
              <a:off x="1824" y="1632"/>
              <a:ext cx="96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824" y="1680"/>
              <a:ext cx="1296" cy="528"/>
              <a:chOff x="864" y="2976"/>
              <a:chExt cx="1296" cy="528"/>
            </a:xfrm>
          </p:grpSpPr>
          <p:sp>
            <p:nvSpPr>
              <p:cNvPr id="302089" name="Oval 9"/>
              <p:cNvSpPr>
                <a:spLocks noChangeArrowheads="1"/>
              </p:cNvSpPr>
              <p:nvPr/>
            </p:nvSpPr>
            <p:spPr bwMode="auto">
              <a:xfrm>
                <a:off x="1008" y="3120"/>
                <a:ext cx="1008" cy="192"/>
              </a:xfrm>
              <a:prstGeom prst="ellips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0" name="Oval 10"/>
              <p:cNvSpPr>
                <a:spLocks noChangeArrowheads="1"/>
              </p:cNvSpPr>
              <p:nvPr/>
            </p:nvSpPr>
            <p:spPr bwMode="auto">
              <a:xfrm>
                <a:off x="1056" y="3264"/>
                <a:ext cx="912" cy="1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b="1">
                  <a:solidFill>
                    <a:srgbClr val="0066FF"/>
                  </a:solidFill>
                </a:endParaRPr>
              </a:p>
            </p:txBody>
          </p:sp>
          <p:sp>
            <p:nvSpPr>
              <p:cNvPr id="302091" name="Oval 11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672" cy="96"/>
              </a:xfrm>
              <a:prstGeom prst="ellips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2" name="Oval 12"/>
              <p:cNvSpPr>
                <a:spLocks noChangeArrowheads="1"/>
              </p:cNvSpPr>
              <p:nvPr/>
            </p:nvSpPr>
            <p:spPr bwMode="auto">
              <a:xfrm>
                <a:off x="864" y="2976"/>
                <a:ext cx="1296" cy="192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093" name="Text Box 13"/>
            <p:cNvSpPr txBox="1">
              <a:spLocks noChangeArrowheads="1"/>
            </p:cNvSpPr>
            <p:nvPr/>
          </p:nvSpPr>
          <p:spPr bwMode="auto">
            <a:xfrm>
              <a:off x="3936" y="202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/>
                <a:t>x</a:t>
              </a:r>
            </a:p>
          </p:txBody>
        </p:sp>
        <p:sp>
          <p:nvSpPr>
            <p:cNvPr id="302094" name="Text Box 14"/>
            <p:cNvSpPr txBox="1">
              <a:spLocks noChangeArrowheads="1"/>
            </p:cNvSpPr>
            <p:nvPr/>
          </p:nvSpPr>
          <p:spPr bwMode="auto">
            <a:xfrm>
              <a:off x="2736" y="139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/>
                <a:t>y</a:t>
              </a:r>
            </a:p>
          </p:txBody>
        </p:sp>
        <p:sp>
          <p:nvSpPr>
            <p:cNvPr id="302095" name="Text Box 15"/>
            <p:cNvSpPr txBox="1">
              <a:spLocks noChangeArrowheads="1"/>
            </p:cNvSpPr>
            <p:nvPr/>
          </p:nvSpPr>
          <p:spPr bwMode="auto">
            <a:xfrm>
              <a:off x="1700" y="110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/>
                <a:t>z</a:t>
              </a:r>
            </a:p>
          </p:txBody>
        </p:sp>
        <p:sp>
          <p:nvSpPr>
            <p:cNvPr id="302096" name="Text Box 16"/>
            <p:cNvSpPr txBox="1">
              <a:spLocks noChangeArrowheads="1"/>
            </p:cNvSpPr>
            <p:nvPr/>
          </p:nvSpPr>
          <p:spPr bwMode="auto">
            <a:xfrm>
              <a:off x="3408" y="1418"/>
              <a:ext cx="4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  <a:r>
                <a:rPr lang="en-US" sz="1800" b="1" baseline="-25000"/>
                <a:t>wp</a:t>
              </a:r>
            </a:p>
          </p:txBody>
        </p:sp>
        <p:sp>
          <p:nvSpPr>
            <p:cNvPr id="302097" name="Line 17"/>
            <p:cNvSpPr>
              <a:spLocks noChangeShapeType="1"/>
            </p:cNvSpPr>
            <p:nvPr/>
          </p:nvSpPr>
          <p:spPr bwMode="auto">
            <a:xfrm flipH="1">
              <a:off x="3072" y="163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98" name="Line 18"/>
          <p:cNvSpPr>
            <a:spLocks noChangeShapeType="1"/>
          </p:cNvSpPr>
          <p:nvPr/>
        </p:nvSpPr>
        <p:spPr bwMode="auto">
          <a:xfrm flipH="1">
            <a:off x="2362200" y="37338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99" name="Line 19"/>
          <p:cNvSpPr>
            <a:spLocks noChangeShapeType="1"/>
          </p:cNvSpPr>
          <p:nvPr/>
        </p:nvSpPr>
        <p:spPr bwMode="auto">
          <a:xfrm flipH="1">
            <a:off x="2362200" y="33528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100" name="Line 20"/>
          <p:cNvSpPr>
            <a:spLocks noChangeShapeType="1"/>
          </p:cNvSpPr>
          <p:nvPr/>
        </p:nvSpPr>
        <p:spPr bwMode="auto">
          <a:xfrm>
            <a:off x="24384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101" name="Text Box 21"/>
          <p:cNvSpPr txBox="1">
            <a:spLocks noChangeArrowheads="1"/>
          </p:cNvSpPr>
          <p:nvPr/>
        </p:nvSpPr>
        <p:spPr bwMode="auto">
          <a:xfrm>
            <a:off x="1973263" y="3414713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KB</a:t>
            </a:r>
          </a:p>
        </p:txBody>
      </p:sp>
      <p:sp>
        <p:nvSpPr>
          <p:cNvPr id="302106" name="Text Box 26"/>
          <p:cNvSpPr txBox="1">
            <a:spLocks noChangeArrowheads="1"/>
          </p:cNvSpPr>
          <p:nvPr/>
        </p:nvSpPr>
        <p:spPr bwMode="auto">
          <a:xfrm>
            <a:off x="457200" y="544830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u="sng"/>
              <a:t>where</a:t>
            </a:r>
            <a:r>
              <a:rPr lang="en-US" sz="1800" b="1"/>
              <a:t>:</a:t>
            </a:r>
          </a:p>
          <a:p>
            <a:r>
              <a:rPr lang="en-US" sz="1800" b="1"/>
              <a:t>  - A</a:t>
            </a:r>
            <a:r>
              <a:rPr lang="en-US" sz="1800" b="1" baseline="-25000"/>
              <a:t>wp</a:t>
            </a:r>
            <a:r>
              <a:rPr lang="en-US" sz="1800" b="1"/>
              <a:t> is the area of the waterplane at the distance </a:t>
            </a:r>
            <a:r>
              <a:rPr lang="en-US" sz="1800" b="1" i="1"/>
              <a:t>z</a:t>
            </a:r>
            <a:r>
              <a:rPr lang="en-US" sz="1800" b="1"/>
              <a:t> from the keel</a:t>
            </a:r>
          </a:p>
          <a:p>
            <a:r>
              <a:rPr lang="en-US" sz="1800" b="1"/>
              <a:t>  - z is the distance of the A</a:t>
            </a:r>
            <a:r>
              <a:rPr lang="en-US" sz="1800" b="1" baseline="-25000"/>
              <a:t>wp</a:t>
            </a:r>
            <a:r>
              <a:rPr lang="en-US" sz="1800" b="1"/>
              <a:t> section from the </a:t>
            </a:r>
            <a:r>
              <a:rPr lang="en-US" sz="1800" b="1" i="1"/>
              <a:t>x</a:t>
            </a:r>
            <a:r>
              <a:rPr lang="en-US" sz="1800" b="1"/>
              <a:t>-axis</a:t>
            </a:r>
          </a:p>
          <a:p>
            <a:r>
              <a:rPr lang="en-US" sz="1800" b="1"/>
              <a:t>  - dz is the spacing between the A</a:t>
            </a:r>
            <a:r>
              <a:rPr lang="en-US" sz="1800" b="1" baseline="-25000"/>
              <a:t>wp</a:t>
            </a:r>
            <a:r>
              <a:rPr lang="en-US" sz="1800" b="1"/>
              <a:t> sections, or Dz in Simpson’s Eq.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2881313" y="4114800"/>
          <a:ext cx="2565400" cy="1066800"/>
        </p:xfrm>
        <a:graphic>
          <a:graphicData uri="http://schemas.openxmlformats.org/presentationml/2006/ole">
            <p:oleObj spid="_x0000_s405506" name="Equation" r:id="rId3" imgW="113004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228600" y="3276600"/>
            <a:ext cx="8610600" cy="76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/>
              <a:t>KB </a:t>
            </a:r>
            <a:r>
              <a:rPr lang="en-US" sz="1800" b="1" dirty="0" smtClean="0"/>
              <a:t>=1/3 </a:t>
            </a:r>
            <a:r>
              <a:rPr lang="en-US" sz="1800" b="1" dirty="0" err="1" smtClean="0"/>
              <a:t>dz</a:t>
            </a:r>
            <a:r>
              <a:rPr lang="en-US" sz="1800" b="1" dirty="0" smtClean="0"/>
              <a:t> </a:t>
            </a:r>
            <a:r>
              <a:rPr lang="en-US" b="1" dirty="0"/>
              <a:t>[</a:t>
            </a:r>
            <a:r>
              <a:rPr lang="en-US" sz="1800" b="1" dirty="0"/>
              <a:t>(1) </a:t>
            </a:r>
            <a:r>
              <a:rPr lang="en-US" sz="1800" b="1" dirty="0">
                <a:solidFill>
                  <a:schemeClr val="accent2"/>
                </a:solidFill>
              </a:rPr>
              <a:t>(</a:t>
            </a:r>
            <a:r>
              <a:rPr lang="en-US" sz="1800" b="1" dirty="0" err="1">
                <a:solidFill>
                  <a:schemeClr val="accent2"/>
                </a:solidFill>
              </a:rPr>
              <a:t>z</a:t>
            </a:r>
            <a:r>
              <a:rPr lang="en-US" sz="1800" b="1" baseline="-25000" dirty="0" err="1">
                <a:solidFill>
                  <a:schemeClr val="accent2"/>
                </a:solidFill>
              </a:rPr>
              <a:t>o</a:t>
            </a:r>
            <a:r>
              <a:rPr lang="en-US" sz="1800" b="1" dirty="0">
                <a:solidFill>
                  <a:schemeClr val="accent2"/>
                </a:solidFill>
              </a:rPr>
              <a:t>)</a:t>
            </a:r>
            <a:r>
              <a:rPr lang="en-US" sz="1800" b="1" dirty="0"/>
              <a:t> (</a:t>
            </a:r>
            <a:r>
              <a:rPr lang="en-US" sz="1800" b="1" dirty="0" err="1"/>
              <a:t>A</a:t>
            </a:r>
            <a:r>
              <a:rPr lang="en-US" sz="1800" b="1" baseline="-25000" dirty="0" err="1"/>
              <a:t>wpo</a:t>
            </a:r>
            <a:r>
              <a:rPr lang="en-US" sz="1800" b="1" dirty="0"/>
              <a:t>) + 4 </a:t>
            </a:r>
            <a:r>
              <a:rPr lang="en-US" sz="1800" b="1" dirty="0">
                <a:solidFill>
                  <a:schemeClr val="accent2"/>
                </a:solidFill>
              </a:rPr>
              <a:t>(z</a:t>
            </a:r>
            <a:r>
              <a:rPr lang="en-US" sz="1800" b="1" baseline="-25000" dirty="0">
                <a:solidFill>
                  <a:schemeClr val="accent2"/>
                </a:solidFill>
              </a:rPr>
              <a:t>1</a:t>
            </a:r>
            <a:r>
              <a:rPr lang="en-US" sz="1800" b="1" dirty="0">
                <a:solidFill>
                  <a:schemeClr val="accent2"/>
                </a:solidFill>
              </a:rPr>
              <a:t>)</a:t>
            </a:r>
            <a:r>
              <a:rPr lang="en-US" sz="1800" b="1" dirty="0"/>
              <a:t> (A</a:t>
            </a:r>
            <a:r>
              <a:rPr lang="en-US" sz="1800" b="1" baseline="-25000" dirty="0"/>
              <a:t>wp1</a:t>
            </a:r>
            <a:r>
              <a:rPr lang="en-US" sz="1800" b="1" dirty="0"/>
              <a:t>) + 2 </a:t>
            </a:r>
            <a:r>
              <a:rPr lang="en-US" sz="1800" b="1" dirty="0">
                <a:solidFill>
                  <a:schemeClr val="accent2"/>
                </a:solidFill>
              </a:rPr>
              <a:t>(z</a:t>
            </a:r>
            <a:r>
              <a:rPr lang="en-US" sz="1800" b="1" baseline="-25000" dirty="0">
                <a:solidFill>
                  <a:schemeClr val="accent2"/>
                </a:solidFill>
              </a:rPr>
              <a:t>2</a:t>
            </a:r>
            <a:r>
              <a:rPr lang="en-US" sz="1800" b="1" dirty="0">
                <a:solidFill>
                  <a:schemeClr val="accent2"/>
                </a:solidFill>
              </a:rPr>
              <a:t>)</a:t>
            </a:r>
            <a:r>
              <a:rPr lang="en-US" sz="1800" b="1" dirty="0"/>
              <a:t> (A</a:t>
            </a:r>
            <a:r>
              <a:rPr lang="en-US" sz="1800" b="1" baseline="-25000" dirty="0"/>
              <a:t>wp2</a:t>
            </a:r>
            <a:r>
              <a:rPr lang="en-US" sz="1800" b="1" dirty="0"/>
              <a:t>) +… + </a:t>
            </a:r>
            <a:r>
              <a:rPr lang="en-US" sz="1800" b="1" dirty="0">
                <a:solidFill>
                  <a:schemeClr val="accent2"/>
                </a:solidFill>
              </a:rPr>
              <a:t>(</a:t>
            </a:r>
            <a:r>
              <a:rPr lang="en-US" sz="1800" b="1" dirty="0" err="1">
                <a:solidFill>
                  <a:schemeClr val="accent2"/>
                </a:solidFill>
              </a:rPr>
              <a:t>z</a:t>
            </a:r>
            <a:r>
              <a:rPr lang="en-US" sz="1800" b="1" baseline="-25000" dirty="0" err="1">
                <a:solidFill>
                  <a:schemeClr val="accent2"/>
                </a:solidFill>
              </a:rPr>
              <a:t>n</a:t>
            </a:r>
            <a:r>
              <a:rPr lang="en-US" sz="1800" b="1" dirty="0">
                <a:solidFill>
                  <a:schemeClr val="accent2"/>
                </a:solidFill>
              </a:rPr>
              <a:t>)</a:t>
            </a:r>
            <a:r>
              <a:rPr lang="en-US" sz="1800" b="1" dirty="0"/>
              <a:t> (</a:t>
            </a:r>
            <a:r>
              <a:rPr lang="en-US" sz="1800" b="1" dirty="0" err="1"/>
              <a:t>A</a:t>
            </a:r>
            <a:r>
              <a:rPr lang="en-US" sz="1800" b="1" baseline="-25000" dirty="0" err="1"/>
              <a:t>wpn</a:t>
            </a:r>
            <a:r>
              <a:rPr lang="en-US" sz="1800" b="1" dirty="0"/>
              <a:t>) </a:t>
            </a:r>
            <a:r>
              <a:rPr lang="en-US" b="1" dirty="0" smtClean="0"/>
              <a:t>]/ 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chemeClr val="accent2"/>
                </a:solidFill>
              </a:rPr>
              <a:t>underwater hull volume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203325" y="1103313"/>
            <a:ext cx="530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You can now put this into Simpson’s Equation:</a:t>
            </a: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0" y="41910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/>
              <a:t>Remember that the </a:t>
            </a:r>
            <a:r>
              <a:rPr lang="en-US" sz="1800" b="1" dirty="0">
                <a:solidFill>
                  <a:schemeClr val="accent2"/>
                </a:solidFill>
              </a:rPr>
              <a:t>blue</a:t>
            </a:r>
            <a:r>
              <a:rPr lang="en-US" sz="1800" b="1" dirty="0"/>
              <a:t> terms are what we have to add to make Simpson work for KB.  </a:t>
            </a:r>
          </a:p>
          <a:p>
            <a:endParaRPr lang="en-US" sz="1800" b="1" dirty="0"/>
          </a:p>
          <a:p>
            <a:r>
              <a:rPr lang="en-US" sz="1800" b="1" dirty="0"/>
              <a:t>Don’t forget to include them in your calculations!</a:t>
            </a:r>
          </a:p>
        </p:txBody>
      </p:sp>
      <p:graphicFrame>
        <p:nvGraphicFramePr>
          <p:cNvPr id="303113" name="Object 9"/>
          <p:cNvGraphicFramePr>
            <a:graphicFrameLocks noChangeAspect="1"/>
          </p:cNvGraphicFramePr>
          <p:nvPr/>
        </p:nvGraphicFramePr>
        <p:xfrm>
          <a:off x="2895600" y="1676400"/>
          <a:ext cx="2565400" cy="1066800"/>
        </p:xfrm>
        <a:graphic>
          <a:graphicData uri="http://schemas.openxmlformats.org/presentationml/2006/ole">
            <p:oleObj spid="_x0000_s406530" name="Equation" r:id="rId3" imgW="113004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0" y="1370013"/>
            <a:ext cx="8686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This is EXACTLY the same as KB, only this time: </a:t>
            </a:r>
          </a:p>
          <a:p>
            <a:r>
              <a:rPr lang="en-US" sz="1600"/>
              <a:t>  -</a:t>
            </a:r>
            <a:r>
              <a:rPr lang="en-US" sz="1800"/>
              <a:t> </a:t>
            </a:r>
            <a:r>
              <a:rPr lang="en-US" sz="1600"/>
              <a:t>Instead of taking measurements along the z-axis, you’re taking them from the x-axis</a:t>
            </a:r>
          </a:p>
          <a:p>
            <a:r>
              <a:rPr lang="en-US" sz="1600"/>
              <a:t>  - Instead of using waterplane areas, you’re using section areas</a:t>
            </a:r>
          </a:p>
          <a:p>
            <a:r>
              <a:rPr lang="en-US" sz="1600"/>
              <a:t>  - It’ll tell you how far back from the FP the center of buoyancy is.</a:t>
            </a:r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2057400" y="760413"/>
            <a:ext cx="535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Longitudinal Center of Buoyancy, LCB</a:t>
            </a:r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2787650" y="2590800"/>
            <a:ext cx="0" cy="14478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>
            <a:off x="2787650" y="4038600"/>
            <a:ext cx="33528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 flipV="1">
            <a:off x="2787650" y="2667000"/>
            <a:ext cx="1936750" cy="1371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6140450" y="38227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x</a:t>
            </a: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743450" y="24368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y</a:t>
            </a: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2590800" y="23606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z</a:t>
            </a:r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0" y="5448300"/>
            <a:ext cx="899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u="sng"/>
              <a:t>where</a:t>
            </a:r>
            <a:r>
              <a:rPr lang="en-US" sz="1800"/>
              <a:t>:</a:t>
            </a:r>
          </a:p>
          <a:p>
            <a:r>
              <a:rPr lang="en-US" sz="1800"/>
              <a:t>  - A</a:t>
            </a:r>
            <a:r>
              <a:rPr lang="en-US" sz="1800" baseline="-25000"/>
              <a:t>sect</a:t>
            </a:r>
            <a:r>
              <a:rPr lang="en-US" sz="1800"/>
              <a:t> is the area of the section at the distance z from the forward perpendicular (FP)</a:t>
            </a:r>
          </a:p>
          <a:p>
            <a:r>
              <a:rPr lang="en-US" sz="1800"/>
              <a:t>  - x is the distance of the A</a:t>
            </a:r>
            <a:r>
              <a:rPr lang="en-US" sz="1800" baseline="-25000"/>
              <a:t>sect</a:t>
            </a:r>
            <a:r>
              <a:rPr lang="en-US" sz="1800"/>
              <a:t> section from the y-axis</a:t>
            </a:r>
          </a:p>
          <a:p>
            <a:r>
              <a:rPr lang="en-US" sz="1800"/>
              <a:t>  - dx is the spacing between the A</a:t>
            </a:r>
            <a:r>
              <a:rPr lang="en-US" sz="1800" baseline="-25000"/>
              <a:t>sect</a:t>
            </a:r>
            <a:r>
              <a:rPr lang="en-US" sz="1800"/>
              <a:t> sections, or Dx in Simpson’s Eq.</a:t>
            </a:r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1203325" y="192088"/>
            <a:ext cx="243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And FINALLY,…</a:t>
            </a:r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 flipH="1">
            <a:off x="2362200" y="4114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 flipH="1">
            <a:off x="3962400" y="4114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733800" y="2895600"/>
            <a:ext cx="533400" cy="1143000"/>
            <a:chOff x="576" y="2352"/>
            <a:chExt cx="336" cy="720"/>
          </a:xfrm>
        </p:grpSpPr>
        <p:sp>
          <p:nvSpPr>
            <p:cNvPr id="304147" name="Line 19"/>
            <p:cNvSpPr>
              <a:spLocks noChangeShapeType="1"/>
            </p:cNvSpPr>
            <p:nvPr/>
          </p:nvSpPr>
          <p:spPr bwMode="auto">
            <a:xfrm flipH="1">
              <a:off x="576" y="235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48" name="Line 20"/>
            <p:cNvSpPr>
              <a:spLocks noChangeShapeType="1"/>
            </p:cNvSpPr>
            <p:nvPr/>
          </p:nvSpPr>
          <p:spPr bwMode="auto">
            <a:xfrm>
              <a:off x="576" y="25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49" name="Line 21"/>
            <p:cNvSpPr>
              <a:spLocks noChangeShapeType="1"/>
            </p:cNvSpPr>
            <p:nvPr/>
          </p:nvSpPr>
          <p:spPr bwMode="auto">
            <a:xfrm>
              <a:off x="768" y="30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50" name="Line 22"/>
            <p:cNvSpPr>
              <a:spLocks noChangeShapeType="1"/>
            </p:cNvSpPr>
            <p:nvPr/>
          </p:nvSpPr>
          <p:spPr bwMode="auto">
            <a:xfrm>
              <a:off x="912" y="235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51" name="Line 23"/>
            <p:cNvSpPr>
              <a:spLocks noChangeShapeType="1"/>
            </p:cNvSpPr>
            <p:nvPr/>
          </p:nvSpPr>
          <p:spPr bwMode="auto">
            <a:xfrm flipH="1">
              <a:off x="864" y="288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38600" y="2895600"/>
            <a:ext cx="533400" cy="1066800"/>
            <a:chOff x="576" y="2352"/>
            <a:chExt cx="336" cy="720"/>
          </a:xfrm>
        </p:grpSpPr>
        <p:sp>
          <p:nvSpPr>
            <p:cNvPr id="304153" name="Line 25"/>
            <p:cNvSpPr>
              <a:spLocks noChangeShapeType="1"/>
            </p:cNvSpPr>
            <p:nvPr/>
          </p:nvSpPr>
          <p:spPr bwMode="auto">
            <a:xfrm flipH="1">
              <a:off x="576" y="2352"/>
              <a:ext cx="336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54" name="Line 26"/>
            <p:cNvSpPr>
              <a:spLocks noChangeShapeType="1"/>
            </p:cNvSpPr>
            <p:nvPr/>
          </p:nvSpPr>
          <p:spPr bwMode="auto">
            <a:xfrm>
              <a:off x="576" y="2592"/>
              <a:ext cx="1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55" name="Line 27"/>
            <p:cNvSpPr>
              <a:spLocks noChangeShapeType="1"/>
            </p:cNvSpPr>
            <p:nvPr/>
          </p:nvSpPr>
          <p:spPr bwMode="auto">
            <a:xfrm>
              <a:off x="768" y="3024"/>
              <a:ext cx="96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56" name="Line 28"/>
            <p:cNvSpPr>
              <a:spLocks noChangeShapeType="1"/>
            </p:cNvSpPr>
            <p:nvPr/>
          </p:nvSpPr>
          <p:spPr bwMode="auto">
            <a:xfrm>
              <a:off x="912" y="2352"/>
              <a:ext cx="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57" name="Line 29"/>
            <p:cNvSpPr>
              <a:spLocks noChangeShapeType="1"/>
            </p:cNvSpPr>
            <p:nvPr/>
          </p:nvSpPr>
          <p:spPr bwMode="auto">
            <a:xfrm flipH="1">
              <a:off x="864" y="2880"/>
              <a:ext cx="48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343400" y="2895600"/>
            <a:ext cx="533400" cy="990600"/>
            <a:chOff x="576" y="2352"/>
            <a:chExt cx="336" cy="720"/>
          </a:xfrm>
        </p:grpSpPr>
        <p:sp>
          <p:nvSpPr>
            <p:cNvPr id="304159" name="Line 31"/>
            <p:cNvSpPr>
              <a:spLocks noChangeShapeType="1"/>
            </p:cNvSpPr>
            <p:nvPr/>
          </p:nvSpPr>
          <p:spPr bwMode="auto">
            <a:xfrm flipH="1">
              <a:off x="576" y="235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0" name="Line 32"/>
            <p:cNvSpPr>
              <a:spLocks noChangeShapeType="1"/>
            </p:cNvSpPr>
            <p:nvPr/>
          </p:nvSpPr>
          <p:spPr bwMode="auto">
            <a:xfrm>
              <a:off x="576" y="25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1" name="Line 33"/>
            <p:cNvSpPr>
              <a:spLocks noChangeShapeType="1"/>
            </p:cNvSpPr>
            <p:nvPr/>
          </p:nvSpPr>
          <p:spPr bwMode="auto">
            <a:xfrm>
              <a:off x="768" y="30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2" name="Line 34"/>
            <p:cNvSpPr>
              <a:spLocks noChangeShapeType="1"/>
            </p:cNvSpPr>
            <p:nvPr/>
          </p:nvSpPr>
          <p:spPr bwMode="auto">
            <a:xfrm>
              <a:off x="912" y="235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3" name="Line 35"/>
            <p:cNvSpPr>
              <a:spLocks noChangeShapeType="1"/>
            </p:cNvSpPr>
            <p:nvPr/>
          </p:nvSpPr>
          <p:spPr bwMode="auto">
            <a:xfrm flipH="1">
              <a:off x="864" y="288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352800" y="2895600"/>
            <a:ext cx="533400" cy="1143000"/>
            <a:chOff x="576" y="2352"/>
            <a:chExt cx="336" cy="720"/>
          </a:xfrm>
        </p:grpSpPr>
        <p:sp>
          <p:nvSpPr>
            <p:cNvPr id="304165" name="Line 37"/>
            <p:cNvSpPr>
              <a:spLocks noChangeShapeType="1"/>
            </p:cNvSpPr>
            <p:nvPr/>
          </p:nvSpPr>
          <p:spPr bwMode="auto">
            <a:xfrm flipH="1">
              <a:off x="576" y="2352"/>
              <a:ext cx="336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6" name="Line 38"/>
            <p:cNvSpPr>
              <a:spLocks noChangeShapeType="1"/>
            </p:cNvSpPr>
            <p:nvPr/>
          </p:nvSpPr>
          <p:spPr bwMode="auto">
            <a:xfrm>
              <a:off x="576" y="2592"/>
              <a:ext cx="1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7" name="Line 39"/>
            <p:cNvSpPr>
              <a:spLocks noChangeShapeType="1"/>
            </p:cNvSpPr>
            <p:nvPr/>
          </p:nvSpPr>
          <p:spPr bwMode="auto">
            <a:xfrm>
              <a:off x="768" y="3024"/>
              <a:ext cx="96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8" name="Line 40"/>
            <p:cNvSpPr>
              <a:spLocks noChangeShapeType="1"/>
            </p:cNvSpPr>
            <p:nvPr/>
          </p:nvSpPr>
          <p:spPr bwMode="auto">
            <a:xfrm>
              <a:off x="912" y="2352"/>
              <a:ext cx="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9" name="Line 41"/>
            <p:cNvSpPr>
              <a:spLocks noChangeShapeType="1"/>
            </p:cNvSpPr>
            <p:nvPr/>
          </p:nvSpPr>
          <p:spPr bwMode="auto">
            <a:xfrm flipH="1">
              <a:off x="864" y="2880"/>
              <a:ext cx="48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048000" y="2895600"/>
            <a:ext cx="457200" cy="838200"/>
            <a:chOff x="576" y="2352"/>
            <a:chExt cx="336" cy="720"/>
          </a:xfrm>
        </p:grpSpPr>
        <p:sp>
          <p:nvSpPr>
            <p:cNvPr id="304171" name="Line 43"/>
            <p:cNvSpPr>
              <a:spLocks noChangeShapeType="1"/>
            </p:cNvSpPr>
            <p:nvPr/>
          </p:nvSpPr>
          <p:spPr bwMode="auto">
            <a:xfrm flipH="1">
              <a:off x="576" y="235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72" name="Line 44"/>
            <p:cNvSpPr>
              <a:spLocks noChangeShapeType="1"/>
            </p:cNvSpPr>
            <p:nvPr/>
          </p:nvSpPr>
          <p:spPr bwMode="auto">
            <a:xfrm>
              <a:off x="576" y="25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73" name="Line 45"/>
            <p:cNvSpPr>
              <a:spLocks noChangeShapeType="1"/>
            </p:cNvSpPr>
            <p:nvPr/>
          </p:nvSpPr>
          <p:spPr bwMode="auto">
            <a:xfrm>
              <a:off x="768" y="30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74" name="Line 46"/>
            <p:cNvSpPr>
              <a:spLocks noChangeShapeType="1"/>
            </p:cNvSpPr>
            <p:nvPr/>
          </p:nvSpPr>
          <p:spPr bwMode="auto">
            <a:xfrm>
              <a:off x="912" y="235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75" name="Line 47"/>
            <p:cNvSpPr>
              <a:spLocks noChangeShapeType="1"/>
            </p:cNvSpPr>
            <p:nvPr/>
          </p:nvSpPr>
          <p:spPr bwMode="auto">
            <a:xfrm flipH="1">
              <a:off x="864" y="288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819400" y="2895600"/>
            <a:ext cx="304800" cy="609600"/>
            <a:chOff x="576" y="2352"/>
            <a:chExt cx="336" cy="720"/>
          </a:xfrm>
        </p:grpSpPr>
        <p:sp>
          <p:nvSpPr>
            <p:cNvPr id="304177" name="Line 49"/>
            <p:cNvSpPr>
              <a:spLocks noChangeShapeType="1"/>
            </p:cNvSpPr>
            <p:nvPr/>
          </p:nvSpPr>
          <p:spPr bwMode="auto">
            <a:xfrm flipH="1">
              <a:off x="576" y="2352"/>
              <a:ext cx="336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78" name="Line 50"/>
            <p:cNvSpPr>
              <a:spLocks noChangeShapeType="1"/>
            </p:cNvSpPr>
            <p:nvPr/>
          </p:nvSpPr>
          <p:spPr bwMode="auto">
            <a:xfrm>
              <a:off x="576" y="2592"/>
              <a:ext cx="1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79" name="Line 51"/>
            <p:cNvSpPr>
              <a:spLocks noChangeShapeType="1"/>
            </p:cNvSpPr>
            <p:nvPr/>
          </p:nvSpPr>
          <p:spPr bwMode="auto">
            <a:xfrm>
              <a:off x="768" y="3024"/>
              <a:ext cx="96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80" name="Line 52"/>
            <p:cNvSpPr>
              <a:spLocks noChangeShapeType="1"/>
            </p:cNvSpPr>
            <p:nvPr/>
          </p:nvSpPr>
          <p:spPr bwMode="auto">
            <a:xfrm>
              <a:off x="912" y="2352"/>
              <a:ext cx="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81" name="Line 53"/>
            <p:cNvSpPr>
              <a:spLocks noChangeShapeType="1"/>
            </p:cNvSpPr>
            <p:nvPr/>
          </p:nvSpPr>
          <p:spPr bwMode="auto">
            <a:xfrm flipH="1">
              <a:off x="864" y="2880"/>
              <a:ext cx="48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4800600" y="2895600"/>
            <a:ext cx="381000" cy="838200"/>
            <a:chOff x="576" y="2352"/>
            <a:chExt cx="336" cy="720"/>
          </a:xfrm>
        </p:grpSpPr>
        <p:sp>
          <p:nvSpPr>
            <p:cNvPr id="304183" name="Line 55"/>
            <p:cNvSpPr>
              <a:spLocks noChangeShapeType="1"/>
            </p:cNvSpPr>
            <p:nvPr/>
          </p:nvSpPr>
          <p:spPr bwMode="auto">
            <a:xfrm flipH="1">
              <a:off x="576" y="2352"/>
              <a:ext cx="336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84" name="Line 56"/>
            <p:cNvSpPr>
              <a:spLocks noChangeShapeType="1"/>
            </p:cNvSpPr>
            <p:nvPr/>
          </p:nvSpPr>
          <p:spPr bwMode="auto">
            <a:xfrm>
              <a:off x="576" y="2592"/>
              <a:ext cx="1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85" name="Line 57"/>
            <p:cNvSpPr>
              <a:spLocks noChangeShapeType="1"/>
            </p:cNvSpPr>
            <p:nvPr/>
          </p:nvSpPr>
          <p:spPr bwMode="auto">
            <a:xfrm>
              <a:off x="768" y="3024"/>
              <a:ext cx="96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86" name="Line 58"/>
            <p:cNvSpPr>
              <a:spLocks noChangeShapeType="1"/>
            </p:cNvSpPr>
            <p:nvPr/>
          </p:nvSpPr>
          <p:spPr bwMode="auto">
            <a:xfrm>
              <a:off x="912" y="2352"/>
              <a:ext cx="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87" name="Line 59"/>
            <p:cNvSpPr>
              <a:spLocks noChangeShapeType="1"/>
            </p:cNvSpPr>
            <p:nvPr/>
          </p:nvSpPr>
          <p:spPr bwMode="auto">
            <a:xfrm flipH="1">
              <a:off x="864" y="2880"/>
              <a:ext cx="48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5105400" y="2895600"/>
            <a:ext cx="381000" cy="838200"/>
            <a:chOff x="576" y="2352"/>
            <a:chExt cx="336" cy="720"/>
          </a:xfrm>
        </p:grpSpPr>
        <p:sp>
          <p:nvSpPr>
            <p:cNvPr id="304189" name="Line 61"/>
            <p:cNvSpPr>
              <a:spLocks noChangeShapeType="1"/>
            </p:cNvSpPr>
            <p:nvPr/>
          </p:nvSpPr>
          <p:spPr bwMode="auto">
            <a:xfrm flipH="1">
              <a:off x="576" y="235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90" name="Line 62"/>
            <p:cNvSpPr>
              <a:spLocks noChangeShapeType="1"/>
            </p:cNvSpPr>
            <p:nvPr/>
          </p:nvSpPr>
          <p:spPr bwMode="auto">
            <a:xfrm>
              <a:off x="576" y="25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91" name="Line 63"/>
            <p:cNvSpPr>
              <a:spLocks noChangeShapeType="1"/>
            </p:cNvSpPr>
            <p:nvPr/>
          </p:nvSpPr>
          <p:spPr bwMode="auto">
            <a:xfrm>
              <a:off x="768" y="30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92" name="Line 64"/>
            <p:cNvSpPr>
              <a:spLocks noChangeShapeType="1"/>
            </p:cNvSpPr>
            <p:nvPr/>
          </p:nvSpPr>
          <p:spPr bwMode="auto">
            <a:xfrm>
              <a:off x="912" y="235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93" name="Line 65"/>
            <p:cNvSpPr>
              <a:spLocks noChangeShapeType="1"/>
            </p:cNvSpPr>
            <p:nvPr/>
          </p:nvSpPr>
          <p:spPr bwMode="auto">
            <a:xfrm flipH="1">
              <a:off x="864" y="288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194" name="Line 66"/>
          <p:cNvSpPr>
            <a:spLocks noChangeShapeType="1"/>
          </p:cNvSpPr>
          <p:nvPr/>
        </p:nvSpPr>
        <p:spPr bwMode="auto">
          <a:xfrm>
            <a:off x="2514600" y="4267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95" name="Text Box 67"/>
          <p:cNvSpPr txBox="1">
            <a:spLocks noChangeArrowheads="1"/>
          </p:cNvSpPr>
          <p:nvPr/>
        </p:nvSpPr>
        <p:spPr bwMode="auto">
          <a:xfrm>
            <a:off x="2974975" y="42672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LCB</a:t>
            </a:r>
          </a:p>
        </p:txBody>
      </p:sp>
      <p:sp>
        <p:nvSpPr>
          <p:cNvPr id="304196" name="Text Box 68"/>
          <p:cNvSpPr txBox="1">
            <a:spLocks noChangeArrowheads="1"/>
          </p:cNvSpPr>
          <p:nvPr/>
        </p:nvSpPr>
        <p:spPr bwMode="auto">
          <a:xfrm>
            <a:off x="5791200" y="2560638"/>
            <a:ext cx="87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section</a:t>
            </a:r>
          </a:p>
        </p:txBody>
      </p:sp>
      <p:sp>
        <p:nvSpPr>
          <p:cNvPr id="304197" name="Line 69"/>
          <p:cNvSpPr>
            <a:spLocks noChangeShapeType="1"/>
          </p:cNvSpPr>
          <p:nvPr/>
        </p:nvSpPr>
        <p:spPr bwMode="auto">
          <a:xfrm flipH="1">
            <a:off x="4648200" y="29718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4198" name="Object 70"/>
          <p:cNvGraphicFramePr>
            <a:graphicFrameLocks noChangeAspect="1"/>
          </p:cNvGraphicFramePr>
          <p:nvPr/>
        </p:nvGraphicFramePr>
        <p:xfrm>
          <a:off x="2895600" y="4572000"/>
          <a:ext cx="2882900" cy="1066800"/>
        </p:xfrm>
        <a:graphic>
          <a:graphicData uri="http://schemas.openxmlformats.org/presentationml/2006/ole">
            <p:oleObj spid="_x0000_s407554" name="Equation" r:id="rId3" imgW="126972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76200" y="3276600"/>
            <a:ext cx="9144000" cy="76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/>
              <a:t>LCB = 1/3 </a:t>
            </a:r>
            <a:r>
              <a:rPr lang="en-US" sz="1800" b="1" dirty="0" err="1" smtClean="0"/>
              <a:t>dx</a:t>
            </a:r>
            <a:r>
              <a:rPr lang="en-US" sz="1800" b="1" dirty="0" smtClean="0"/>
              <a:t> </a:t>
            </a:r>
            <a:r>
              <a:rPr lang="en-US" b="1" dirty="0"/>
              <a:t>[</a:t>
            </a:r>
            <a:r>
              <a:rPr lang="en-US" sz="1800" b="1" dirty="0"/>
              <a:t>(1) </a:t>
            </a:r>
            <a:r>
              <a:rPr lang="en-US" sz="1800" b="1" dirty="0">
                <a:solidFill>
                  <a:schemeClr val="accent2"/>
                </a:solidFill>
              </a:rPr>
              <a:t>(x</a:t>
            </a:r>
            <a:r>
              <a:rPr lang="en-US" sz="1800" b="1" baseline="-25000" dirty="0">
                <a:solidFill>
                  <a:schemeClr val="accent2"/>
                </a:solidFill>
              </a:rPr>
              <a:t>o</a:t>
            </a:r>
            <a:r>
              <a:rPr lang="en-US" sz="1800" b="1" dirty="0">
                <a:solidFill>
                  <a:schemeClr val="accent2"/>
                </a:solidFill>
              </a:rPr>
              <a:t>)</a:t>
            </a:r>
            <a:r>
              <a:rPr lang="en-US" sz="1800" b="1" dirty="0"/>
              <a:t> (</a:t>
            </a:r>
            <a:r>
              <a:rPr lang="en-US" sz="1800" b="1" dirty="0" err="1"/>
              <a:t>A</a:t>
            </a:r>
            <a:r>
              <a:rPr lang="en-US" sz="1800" b="1" baseline="-25000" dirty="0" err="1"/>
              <a:t>sect</a:t>
            </a:r>
            <a:r>
              <a:rPr lang="en-US" sz="1800" b="1" dirty="0"/>
              <a:t>) + 4 </a:t>
            </a:r>
            <a:r>
              <a:rPr lang="en-US" sz="1800" b="1" dirty="0">
                <a:solidFill>
                  <a:schemeClr val="accent2"/>
                </a:solidFill>
              </a:rPr>
              <a:t>(x</a:t>
            </a:r>
            <a:r>
              <a:rPr lang="en-US" sz="1800" b="1" baseline="-25000" dirty="0">
                <a:solidFill>
                  <a:schemeClr val="accent2"/>
                </a:solidFill>
              </a:rPr>
              <a:t>1</a:t>
            </a:r>
            <a:r>
              <a:rPr lang="en-US" sz="1800" b="1" dirty="0">
                <a:solidFill>
                  <a:schemeClr val="accent2"/>
                </a:solidFill>
              </a:rPr>
              <a:t>)</a:t>
            </a:r>
            <a:r>
              <a:rPr lang="en-US" sz="1800" b="1" dirty="0"/>
              <a:t> (</a:t>
            </a:r>
            <a:r>
              <a:rPr lang="en-US" sz="1800" b="1" dirty="0" err="1"/>
              <a:t>A</a:t>
            </a:r>
            <a:r>
              <a:rPr lang="en-US" sz="1800" b="1" baseline="-25000" dirty="0" err="1"/>
              <a:t>sect</a:t>
            </a:r>
            <a:r>
              <a:rPr lang="en-US" sz="1800" b="1" baseline="-25000" dirty="0"/>
              <a:t> 1</a:t>
            </a:r>
            <a:r>
              <a:rPr lang="en-US" sz="1800" b="1" dirty="0"/>
              <a:t>) + 2 </a:t>
            </a:r>
            <a:r>
              <a:rPr lang="en-US" sz="1800" b="1" dirty="0">
                <a:solidFill>
                  <a:schemeClr val="accent2"/>
                </a:solidFill>
              </a:rPr>
              <a:t>(x</a:t>
            </a:r>
            <a:r>
              <a:rPr lang="en-US" sz="1800" b="1" baseline="-25000" dirty="0">
                <a:solidFill>
                  <a:schemeClr val="accent2"/>
                </a:solidFill>
              </a:rPr>
              <a:t>2</a:t>
            </a:r>
            <a:r>
              <a:rPr lang="en-US" sz="1800" b="1" dirty="0">
                <a:solidFill>
                  <a:schemeClr val="accent2"/>
                </a:solidFill>
              </a:rPr>
              <a:t>)</a:t>
            </a:r>
            <a:r>
              <a:rPr lang="en-US" sz="1800" b="1" dirty="0"/>
              <a:t> (</a:t>
            </a:r>
            <a:r>
              <a:rPr lang="en-US" sz="1800" b="1" dirty="0" err="1"/>
              <a:t>A</a:t>
            </a:r>
            <a:r>
              <a:rPr lang="en-US" sz="1800" b="1" baseline="-25000" dirty="0" err="1"/>
              <a:t>sect</a:t>
            </a:r>
            <a:r>
              <a:rPr lang="en-US" sz="1800" b="1" baseline="-25000" dirty="0"/>
              <a:t> 2</a:t>
            </a:r>
            <a:r>
              <a:rPr lang="en-US" sz="1800" b="1" dirty="0"/>
              <a:t>) +… + </a:t>
            </a:r>
            <a:r>
              <a:rPr lang="en-US" sz="1800" b="1" dirty="0">
                <a:solidFill>
                  <a:schemeClr val="accent2"/>
                </a:solidFill>
              </a:rPr>
              <a:t>(</a:t>
            </a:r>
            <a:r>
              <a:rPr lang="en-US" sz="1800" b="1" dirty="0" err="1">
                <a:solidFill>
                  <a:schemeClr val="accent2"/>
                </a:solidFill>
              </a:rPr>
              <a:t>x</a:t>
            </a:r>
            <a:r>
              <a:rPr lang="en-US" sz="1800" b="1" baseline="-25000" dirty="0" err="1">
                <a:solidFill>
                  <a:schemeClr val="accent2"/>
                </a:solidFill>
              </a:rPr>
              <a:t>n</a:t>
            </a:r>
            <a:r>
              <a:rPr lang="en-US" sz="1800" b="1" dirty="0">
                <a:solidFill>
                  <a:schemeClr val="accent2"/>
                </a:solidFill>
              </a:rPr>
              <a:t>)</a:t>
            </a:r>
            <a:r>
              <a:rPr lang="en-US" sz="1800" b="1" dirty="0"/>
              <a:t> (</a:t>
            </a:r>
            <a:r>
              <a:rPr lang="en-US" sz="1800" b="1" dirty="0" err="1"/>
              <a:t>A</a:t>
            </a:r>
            <a:r>
              <a:rPr lang="en-US" sz="1800" b="1" baseline="-25000" dirty="0" err="1"/>
              <a:t>sect</a:t>
            </a:r>
            <a:r>
              <a:rPr lang="en-US" sz="1800" b="1" baseline="-25000" dirty="0"/>
              <a:t> n</a:t>
            </a:r>
            <a:r>
              <a:rPr lang="en-US" sz="1800" b="1" dirty="0"/>
              <a:t>) </a:t>
            </a:r>
            <a:r>
              <a:rPr lang="en-US" b="1" dirty="0" smtClean="0"/>
              <a:t>] / 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          underwater hull volume</a:t>
            </a:r>
            <a:r>
              <a:rPr lang="en-US" sz="2000" b="1" dirty="0" smtClean="0"/>
              <a:t> </a:t>
            </a:r>
            <a:endParaRPr lang="en-US" b="1" dirty="0"/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203325" y="1103313"/>
            <a:ext cx="528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You can now put this into Simpson’s Equation</a:t>
            </a:r>
            <a:r>
              <a:rPr lang="en-US" sz="1800"/>
              <a:t>: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0" y="41910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/>
              <a:t>Remember that the </a:t>
            </a:r>
            <a:r>
              <a:rPr lang="en-US" sz="1800" b="1" dirty="0">
                <a:solidFill>
                  <a:schemeClr val="accent2"/>
                </a:solidFill>
              </a:rPr>
              <a:t>blue</a:t>
            </a:r>
            <a:r>
              <a:rPr lang="en-US" sz="1800" b="1" dirty="0"/>
              <a:t> terms are what we have to add to make Simpson work for LCB.  </a:t>
            </a:r>
          </a:p>
          <a:p>
            <a:endParaRPr lang="en-US" sz="1800" b="1" dirty="0"/>
          </a:p>
          <a:p>
            <a:r>
              <a:rPr lang="en-US" sz="1800" b="1" dirty="0"/>
              <a:t>Don’t forget to include them in your calculations!</a:t>
            </a:r>
          </a:p>
        </p:txBody>
      </p:sp>
      <p:graphicFrame>
        <p:nvGraphicFramePr>
          <p:cNvPr id="305161" name="Object 9"/>
          <p:cNvGraphicFramePr>
            <a:graphicFrameLocks noChangeAspect="1"/>
          </p:cNvGraphicFramePr>
          <p:nvPr/>
        </p:nvGraphicFramePr>
        <p:xfrm>
          <a:off x="2743200" y="1828800"/>
          <a:ext cx="2882900" cy="1066800"/>
        </p:xfrm>
        <a:graphic>
          <a:graphicData uri="http://schemas.openxmlformats.org/presentationml/2006/ole">
            <p:oleObj spid="_x0000_s408578" name="Equation" r:id="rId3" imgW="126972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757488" y="225425"/>
            <a:ext cx="3836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Aerostatic Support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2296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</a:t>
            </a:r>
            <a:r>
              <a:rPr lang="en-US" sz="2800"/>
              <a:t>      Supported by cushion of air </a:t>
            </a:r>
          </a:p>
          <a:p>
            <a:r>
              <a:rPr lang="en-US" sz="2800"/>
              <a:t>   </a:t>
            </a:r>
          </a:p>
          <a:p>
            <a:r>
              <a:rPr lang="en-US" sz="2800" b="1"/>
              <a:t>ACV </a:t>
            </a:r>
          </a:p>
          <a:p>
            <a:r>
              <a:rPr lang="en-US" sz="2800"/>
              <a:t>         hull material : rubber</a:t>
            </a:r>
          </a:p>
          <a:p>
            <a:r>
              <a:rPr lang="en-US" sz="2800"/>
              <a:t>         propeller : placed on the deck</a:t>
            </a:r>
          </a:p>
          <a:p>
            <a:r>
              <a:rPr lang="en-US" sz="2800"/>
              <a:t>         amphibious operation</a:t>
            </a:r>
          </a:p>
          <a:p>
            <a:r>
              <a:rPr lang="en-US" sz="2800"/>
              <a:t>    </a:t>
            </a:r>
          </a:p>
          <a:p>
            <a:r>
              <a:rPr lang="en-US" sz="2800" b="1"/>
              <a:t>SES </a:t>
            </a:r>
          </a:p>
          <a:p>
            <a:r>
              <a:rPr lang="en-US" sz="2800"/>
              <a:t>        side hull : rigid wall(steel or FRP)</a:t>
            </a:r>
          </a:p>
          <a:p>
            <a:r>
              <a:rPr lang="en-US" sz="2800"/>
              <a:t>        bow : skirt </a:t>
            </a:r>
          </a:p>
          <a:p>
            <a:r>
              <a:rPr lang="en-US" sz="2800"/>
              <a:t>        propulsion system : placed under the water</a:t>
            </a:r>
          </a:p>
          <a:p>
            <a:r>
              <a:rPr lang="en-US" sz="2800"/>
              <a:t>                                        water jet propulsion</a:t>
            </a:r>
          </a:p>
          <a:p>
            <a:r>
              <a:rPr lang="en-US" sz="2800"/>
              <a:t>                                        supercavitating propeller</a:t>
            </a:r>
          </a:p>
          <a:p>
            <a:r>
              <a:rPr lang="en-US" sz="2800"/>
              <a:t>       (not amphibious operation)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381000" y="725488"/>
            <a:ext cx="842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And that is Simpson’s Equations as they apply to this course!</a:t>
            </a: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0" y="2241550"/>
            <a:ext cx="8915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000"/>
              <a:t>The concept of finding the center of an area, </a:t>
            </a:r>
            <a:r>
              <a:rPr lang="en-US" b="1">
                <a:solidFill>
                  <a:schemeClr val="accent2"/>
                </a:solidFill>
              </a:rPr>
              <a:t>LCF</a:t>
            </a:r>
            <a:r>
              <a:rPr lang="en-US" sz="2000"/>
              <a:t>, or the center of a volume, </a:t>
            </a:r>
            <a:r>
              <a:rPr lang="en-US" b="1">
                <a:solidFill>
                  <a:schemeClr val="accent2"/>
                </a:solidFill>
              </a:rPr>
              <a:t>LCB</a:t>
            </a:r>
            <a:r>
              <a:rPr lang="en-US" b="1"/>
              <a:t> </a:t>
            </a:r>
            <a:r>
              <a:rPr lang="en-US" sz="2000"/>
              <a:t>or</a:t>
            </a:r>
            <a:r>
              <a:rPr lang="en-US" b="1"/>
              <a:t> </a:t>
            </a:r>
            <a:r>
              <a:rPr lang="en-US" b="1">
                <a:solidFill>
                  <a:schemeClr val="accent2"/>
                </a:solidFill>
              </a:rPr>
              <a:t>KB</a:t>
            </a:r>
            <a:r>
              <a:rPr lang="en-US" sz="2000"/>
              <a:t>, are just centroid equations.  Understand THAT concept, and you can find the center of any shape or object!</a:t>
            </a:r>
          </a:p>
        </p:txBody>
      </p:sp>
      <p:sp>
        <p:nvSpPr>
          <p:cNvPr id="306180" name="WordArt 4"/>
          <p:cNvSpPr>
            <a:spLocks noChangeArrowheads="1" noChangeShapeType="1" noTextEdit="1"/>
          </p:cNvSpPr>
          <p:nvPr/>
        </p:nvSpPr>
        <p:spPr bwMode="auto">
          <a:xfrm>
            <a:off x="3028950" y="1524000"/>
            <a:ext cx="2686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09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Remember:</a:t>
            </a:r>
          </a:p>
        </p:txBody>
      </p:sp>
      <p:sp>
        <p:nvSpPr>
          <p:cNvPr id="306181" name="WordArt 5"/>
          <p:cNvSpPr>
            <a:spLocks noChangeArrowheads="1" noChangeShapeType="1" noTextEdit="1"/>
          </p:cNvSpPr>
          <p:nvPr/>
        </p:nvSpPr>
        <p:spPr bwMode="auto">
          <a:xfrm>
            <a:off x="3763963" y="3657600"/>
            <a:ext cx="960437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093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And:</a:t>
            </a: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85725" y="4495800"/>
            <a:ext cx="890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Don’t waste your time memorizing all the formulas!  Understand the basic Simpson’s 1</a:t>
            </a:r>
            <a:r>
              <a:rPr lang="en-US" sz="2000" baseline="30000"/>
              <a:t>st</a:t>
            </a:r>
            <a:r>
              <a:rPr lang="en-US" sz="2000"/>
              <a:t>, understand the concept behind the different uses, and you’ll never be lost!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ko-KR" altLang="en-US" sz="3200" b="1">
                <a:latin typeface="Times New Roman" pitchFamily="18" charset="0"/>
                <a:ea typeface="굴림" pitchFamily="50" charset="-127"/>
              </a:rPr>
              <a:t>2.10 </a:t>
            </a:r>
            <a:r>
              <a:rPr lang="en-US" altLang="ko-KR" sz="3200" b="1">
                <a:latin typeface="Times New Roman" pitchFamily="18" charset="0"/>
                <a:ea typeface="굴림" pitchFamily="50" charset="-127"/>
              </a:rPr>
              <a:t>Curves of Forms</a:t>
            </a: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669925" y="1199429"/>
            <a:ext cx="784225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ko-KR" altLang="en-US" sz="2800" dirty="0"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altLang="ko-KR" sz="2800" b="1" dirty="0">
                <a:latin typeface="Times New Roman" pitchFamily="18" charset="0"/>
                <a:ea typeface="굴림" pitchFamily="50" charset="-127"/>
              </a:rPr>
              <a:t>Curves of Forms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  A graph which shows all the geometric properties     	of the ship as a function of ship’s </a:t>
            </a:r>
            <a:r>
              <a:rPr lang="en-US" altLang="ko-KR" sz="2800" dirty="0" smtClean="0">
                <a:latin typeface="Times New Roman" pitchFamily="18" charset="0"/>
                <a:ea typeface="굴림" pitchFamily="50" charset="-127"/>
              </a:rPr>
              <a:t>mean draft</a:t>
            </a:r>
            <a:endParaRPr lang="en-US" altLang="ko-KR" sz="2800" dirty="0">
              <a:latin typeface="Times New Roman" pitchFamily="18" charset="0"/>
              <a:ea typeface="굴림" pitchFamily="50" charset="-127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  Displacement, LCB, KB, TPI, WPA, LCF, </a:t>
            </a:r>
            <a:r>
              <a:rPr lang="en-US" altLang="ko-KR" sz="2800" dirty="0" smtClean="0">
                <a:latin typeface="Times New Roman" pitchFamily="18" charset="0"/>
                <a:ea typeface="굴림" pitchFamily="50" charset="-127"/>
              </a:rPr>
              <a:t>MTI”, 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	KM</a:t>
            </a:r>
            <a:r>
              <a:rPr lang="en-US" altLang="ko-KR" sz="2800" baseline="-25000" dirty="0">
                <a:latin typeface="Times New Roman" pitchFamily="18" charset="0"/>
                <a:ea typeface="굴림" pitchFamily="50" charset="-127"/>
              </a:rPr>
              <a:t>L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 and KM</a:t>
            </a:r>
            <a:r>
              <a:rPr lang="en-US" altLang="ko-KR" sz="2800" baseline="-25000" dirty="0">
                <a:latin typeface="Times New Roman" pitchFamily="18" charset="0"/>
                <a:ea typeface="굴림" pitchFamily="50" charset="-127"/>
              </a:rPr>
              <a:t>T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 are usually included.</a:t>
            </a:r>
          </a:p>
          <a:p>
            <a:pPr eaLnBrk="1" hangingPunct="1">
              <a:lnSpc>
                <a:spcPct val="120000"/>
              </a:lnSpc>
            </a:pPr>
            <a:endParaRPr lang="en-US" altLang="ko-KR" sz="2800" b="1" dirty="0">
              <a:latin typeface="Times New Roman" pitchFamily="18" charset="0"/>
              <a:ea typeface="굴림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2800" b="1" dirty="0">
                <a:latin typeface="Times New Roman" pitchFamily="18" charset="0"/>
                <a:ea typeface="굴림" pitchFamily="50" charset="-127"/>
              </a:rPr>
              <a:t>Assumptions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 Ship has </a:t>
            </a:r>
            <a:r>
              <a:rPr lang="en-US" altLang="ko-KR" sz="2800" dirty="0" smtClean="0">
                <a:latin typeface="Times New Roman" pitchFamily="18" charset="0"/>
                <a:ea typeface="굴림" pitchFamily="50" charset="-127"/>
              </a:rPr>
              <a:t>zero list 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and zero trim (</a:t>
            </a:r>
            <a:r>
              <a:rPr lang="en-US" altLang="ko-KR" sz="2800" dirty="0" smtClean="0">
                <a:latin typeface="Times New Roman" pitchFamily="18" charset="0"/>
                <a:ea typeface="굴림" pitchFamily="50" charset="-127"/>
              </a:rPr>
              <a:t>upright, even keel)</a:t>
            </a:r>
            <a:endParaRPr lang="en-US" altLang="ko-KR" sz="2800" dirty="0">
              <a:latin typeface="Times New Roman" pitchFamily="18" charset="0"/>
              <a:ea typeface="굴림" pitchFamily="50" charset="-127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 Ship is floating in 59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°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F salt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238"/>
            <a:ext cx="91440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ko-KR" sz="3200" b="1">
                <a:latin typeface="Times New Roman" pitchFamily="18" charset="0"/>
                <a:ea typeface="굴림" pitchFamily="50" charset="-127"/>
              </a:rPr>
              <a:t>Curves of Forms</a:t>
            </a:r>
            <a:endParaRPr lang="en-US" altLang="ko-KR" sz="3200" i="1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609600" y="1289050"/>
            <a:ext cx="74675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 b="1" dirty="0">
                <a:latin typeface="Times New Roman" pitchFamily="18" charset="0"/>
                <a:ea typeface="굴림" pitchFamily="50" charset="-127"/>
              </a:rPr>
              <a:t>Displacement (     )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- assume ship is in the salt water with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- unit of displacement : long ton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    1 long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ton (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LT) =2240 </a:t>
            </a:r>
            <a:r>
              <a:rPr lang="en-US" altLang="ko-KR" sz="2400" i="1" dirty="0">
                <a:latin typeface="Times New Roman" pitchFamily="18" charset="0"/>
                <a:ea typeface="굴림" pitchFamily="50" charset="-127"/>
              </a:rPr>
              <a:t>lb</a:t>
            </a:r>
          </a:p>
          <a:p>
            <a:pPr eaLnBrk="1" hangingPunct="1"/>
            <a:endParaRPr lang="en-US" altLang="ko-KR" sz="2400" b="1" dirty="0">
              <a:latin typeface="Times New Roman" pitchFamily="18" charset="0"/>
              <a:ea typeface="굴림" pitchFamily="50" charset="-127"/>
            </a:endParaRPr>
          </a:p>
          <a:p>
            <a:pPr eaLnBrk="1" hangingPunct="1"/>
            <a:r>
              <a:rPr lang="en-US" altLang="ko-KR" sz="2400" b="1" dirty="0">
                <a:latin typeface="Times New Roman" pitchFamily="18" charset="0"/>
                <a:ea typeface="굴림" pitchFamily="50" charset="-127"/>
              </a:rPr>
              <a:t>LCB</a:t>
            </a:r>
          </a:p>
          <a:p>
            <a:pPr eaLnBrk="1" hangingPunct="1"/>
            <a:r>
              <a:rPr lang="en-US" altLang="ko-KR" sz="2400" b="1" dirty="0">
                <a:latin typeface="Times New Roman" pitchFamily="18" charset="0"/>
                <a:ea typeface="굴림" pitchFamily="50" charset="-127"/>
              </a:rPr>
              <a:t>  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- Longitudinal center of buoyancy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- Distance in feet from reference point (FP or Amidships</a:t>
            </a:r>
            <a:r>
              <a:rPr lang="en-US" altLang="ko-KR" sz="2400" b="1" dirty="0">
                <a:latin typeface="Times New Roman" pitchFamily="18" charset="0"/>
                <a:ea typeface="굴림" pitchFamily="50" charset="-127"/>
              </a:rPr>
              <a:t>)</a:t>
            </a:r>
          </a:p>
          <a:p>
            <a:pPr eaLnBrk="1" hangingPunct="1"/>
            <a:endParaRPr lang="en-US" altLang="ko-KR" sz="2400" b="1" dirty="0">
              <a:latin typeface="Times New Roman" pitchFamily="18" charset="0"/>
              <a:ea typeface="굴림" pitchFamily="50" charset="-127"/>
            </a:endParaRPr>
          </a:p>
          <a:p>
            <a:pPr eaLnBrk="1" hangingPunct="1"/>
            <a:r>
              <a:rPr lang="en-US" altLang="ko-KR" sz="2400" b="1" dirty="0">
                <a:latin typeface="Times New Roman" pitchFamily="18" charset="0"/>
                <a:ea typeface="굴림" pitchFamily="50" charset="-127"/>
              </a:rPr>
              <a:t>VCB or KB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- Vertical center of buoyancy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- Distance in feet from the Keel</a:t>
            </a:r>
          </a:p>
        </p:txBody>
      </p:sp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2641600" y="1289050"/>
          <a:ext cx="392113" cy="463550"/>
        </p:xfrm>
        <a:graphic>
          <a:graphicData uri="http://schemas.openxmlformats.org/presentationml/2006/ole">
            <p:oleObj spid="_x0000_s443394" name="Equation" r:id="rId3" imgW="139680" imgH="164880" progId="Equation.3">
              <p:embed/>
            </p:oleObj>
          </a:graphicData>
        </a:graphic>
      </p:graphicFrame>
      <p:graphicFrame>
        <p:nvGraphicFramePr>
          <p:cNvPr id="270341" name="Object 5"/>
          <p:cNvGraphicFramePr>
            <a:graphicFrameLocks noChangeAspect="1"/>
          </p:cNvGraphicFramePr>
          <p:nvPr/>
        </p:nvGraphicFramePr>
        <p:xfrm>
          <a:off x="5541963" y="1703388"/>
          <a:ext cx="1884362" cy="376237"/>
        </p:xfrm>
        <a:graphic>
          <a:graphicData uri="http://schemas.openxmlformats.org/presentationml/2006/ole">
            <p:oleObj spid="_x0000_s443395" name="Equation" r:id="rId4" imgW="1269720" imgH="253800" progId="Equation.3">
              <p:embed/>
            </p:oleObj>
          </a:graphicData>
        </a:graphic>
      </p:graphicFrame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1781175" y="4667836"/>
            <a:ext cx="439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ko-KR" sz="3200" b="1">
                <a:latin typeface="Times New Roman" pitchFamily="18" charset="0"/>
                <a:ea typeface="굴림" pitchFamily="50" charset="-127"/>
              </a:rPr>
              <a:t>Curves of Forms</a:t>
            </a:r>
            <a:endParaRPr lang="en-US" altLang="ko-KR" sz="3200" i="1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669925" y="1247775"/>
            <a:ext cx="83134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ko-KR" altLang="en-US" sz="2400" dirty="0">
                <a:latin typeface="Times New Roman" pitchFamily="18" charset="0"/>
                <a:ea typeface="굴림" pitchFamily="50" charset="-127"/>
              </a:rPr>
              <a:t>  </a:t>
            </a:r>
            <a:r>
              <a:rPr lang="en-US" altLang="ko-KR" sz="2400" b="1" dirty="0">
                <a:latin typeface="Times New Roman" pitchFamily="18" charset="0"/>
                <a:ea typeface="굴림" pitchFamily="50" charset="-127"/>
              </a:rPr>
              <a:t>TPI (Tons per Inch Immersion)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- TPI : tons required to obtain one inch of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parallel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</a:rPr>
              <a:t>sinkage</a:t>
            </a:r>
            <a:endParaRPr lang="en-US" altLang="ko-KR" sz="2400" dirty="0">
              <a:latin typeface="Times New Roman" pitchFamily="18" charset="0"/>
              <a:ea typeface="굴림" pitchFamily="50" charset="-127"/>
            </a:endParaRP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           in salt water 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- Parallel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</a:rPr>
              <a:t>sinkage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: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the ship changes its forward and aft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          draft by the same amount so that no change in trim occurs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- Trim : difference between forward and aft draft of ship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        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- Unit of TPI : LT/inch</a:t>
            </a:r>
          </a:p>
        </p:txBody>
      </p:sp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1608909" y="3755572"/>
          <a:ext cx="3082925" cy="630238"/>
        </p:xfrm>
        <a:graphic>
          <a:graphicData uri="http://schemas.openxmlformats.org/presentationml/2006/ole">
            <p:oleObj spid="_x0000_s444418" name="Equation" r:id="rId3" imgW="1117440" imgH="228600" progId="Equation.3">
              <p:embed/>
            </p:oleObj>
          </a:graphicData>
        </a:graphic>
      </p:graphicFrame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79715" y="5634445"/>
            <a:ext cx="714538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Note: for parallel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</a:rPr>
              <a:t>sinkage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 to occur, weight must be added at center of flotation (F).</a:t>
            </a:r>
            <a:endParaRPr lang="en-US" altLang="ko-KR" sz="2400" b="1" dirty="0"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990600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ko-KR" sz="3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TPI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066800"/>
            <a:ext cx="8007350" cy="2235200"/>
            <a:chOff x="480" y="1344"/>
            <a:chExt cx="5044" cy="1408"/>
          </a:xfrm>
        </p:grpSpPr>
        <p:sp>
          <p:nvSpPr>
            <p:cNvPr id="272388" name="Freeform 4"/>
            <p:cNvSpPr>
              <a:spLocks/>
            </p:cNvSpPr>
            <p:nvPr/>
          </p:nvSpPr>
          <p:spPr bwMode="auto">
            <a:xfrm>
              <a:off x="480" y="1344"/>
              <a:ext cx="4328" cy="1408"/>
            </a:xfrm>
            <a:custGeom>
              <a:avLst/>
              <a:gdLst/>
              <a:ahLst/>
              <a:cxnLst>
                <a:cxn ang="0">
                  <a:pos x="296" y="496"/>
                </a:cxn>
                <a:cxn ang="0">
                  <a:pos x="1928" y="448"/>
                </a:cxn>
                <a:cxn ang="0">
                  <a:pos x="3848" y="160"/>
                </a:cxn>
                <a:cxn ang="0">
                  <a:pos x="4232" y="64"/>
                </a:cxn>
                <a:cxn ang="0">
                  <a:pos x="4328" y="64"/>
                </a:cxn>
                <a:cxn ang="0">
                  <a:pos x="4232" y="448"/>
                </a:cxn>
                <a:cxn ang="0">
                  <a:pos x="3992" y="1120"/>
                </a:cxn>
                <a:cxn ang="0">
                  <a:pos x="3080" y="1312"/>
                </a:cxn>
                <a:cxn ang="0">
                  <a:pos x="776" y="1360"/>
                </a:cxn>
                <a:cxn ang="0">
                  <a:pos x="440" y="1024"/>
                </a:cxn>
                <a:cxn ang="0">
                  <a:pos x="296" y="928"/>
                </a:cxn>
                <a:cxn ang="0">
                  <a:pos x="200" y="928"/>
                </a:cxn>
                <a:cxn ang="0">
                  <a:pos x="104" y="880"/>
                </a:cxn>
                <a:cxn ang="0">
                  <a:pos x="104" y="592"/>
                </a:cxn>
                <a:cxn ang="0">
                  <a:pos x="104" y="496"/>
                </a:cxn>
                <a:cxn ang="0">
                  <a:pos x="152" y="496"/>
                </a:cxn>
                <a:cxn ang="0">
                  <a:pos x="296" y="496"/>
                </a:cxn>
              </a:cxnLst>
              <a:rect l="0" t="0" r="r" b="b"/>
              <a:pathLst>
                <a:path w="4328" h="1408">
                  <a:moveTo>
                    <a:pt x="296" y="496"/>
                  </a:moveTo>
                  <a:cubicBezTo>
                    <a:pt x="592" y="488"/>
                    <a:pt x="1336" y="504"/>
                    <a:pt x="1928" y="448"/>
                  </a:cubicBezTo>
                  <a:cubicBezTo>
                    <a:pt x="2520" y="392"/>
                    <a:pt x="3464" y="224"/>
                    <a:pt x="3848" y="160"/>
                  </a:cubicBezTo>
                  <a:cubicBezTo>
                    <a:pt x="4232" y="96"/>
                    <a:pt x="4152" y="80"/>
                    <a:pt x="4232" y="64"/>
                  </a:cubicBezTo>
                  <a:cubicBezTo>
                    <a:pt x="4312" y="48"/>
                    <a:pt x="4328" y="0"/>
                    <a:pt x="4328" y="64"/>
                  </a:cubicBezTo>
                  <a:cubicBezTo>
                    <a:pt x="4328" y="128"/>
                    <a:pt x="4288" y="272"/>
                    <a:pt x="4232" y="448"/>
                  </a:cubicBezTo>
                  <a:cubicBezTo>
                    <a:pt x="4176" y="624"/>
                    <a:pt x="4184" y="976"/>
                    <a:pt x="3992" y="1120"/>
                  </a:cubicBezTo>
                  <a:cubicBezTo>
                    <a:pt x="3800" y="1264"/>
                    <a:pt x="3616" y="1272"/>
                    <a:pt x="3080" y="1312"/>
                  </a:cubicBezTo>
                  <a:cubicBezTo>
                    <a:pt x="2544" y="1352"/>
                    <a:pt x="1216" y="1408"/>
                    <a:pt x="776" y="1360"/>
                  </a:cubicBezTo>
                  <a:cubicBezTo>
                    <a:pt x="336" y="1312"/>
                    <a:pt x="520" y="1096"/>
                    <a:pt x="440" y="1024"/>
                  </a:cubicBezTo>
                  <a:cubicBezTo>
                    <a:pt x="360" y="952"/>
                    <a:pt x="336" y="944"/>
                    <a:pt x="296" y="928"/>
                  </a:cubicBezTo>
                  <a:cubicBezTo>
                    <a:pt x="256" y="912"/>
                    <a:pt x="232" y="936"/>
                    <a:pt x="200" y="928"/>
                  </a:cubicBezTo>
                  <a:cubicBezTo>
                    <a:pt x="168" y="920"/>
                    <a:pt x="120" y="936"/>
                    <a:pt x="104" y="880"/>
                  </a:cubicBezTo>
                  <a:cubicBezTo>
                    <a:pt x="88" y="824"/>
                    <a:pt x="104" y="656"/>
                    <a:pt x="104" y="592"/>
                  </a:cubicBezTo>
                  <a:cubicBezTo>
                    <a:pt x="104" y="528"/>
                    <a:pt x="96" y="512"/>
                    <a:pt x="104" y="496"/>
                  </a:cubicBezTo>
                  <a:cubicBezTo>
                    <a:pt x="112" y="480"/>
                    <a:pt x="120" y="496"/>
                    <a:pt x="152" y="496"/>
                  </a:cubicBezTo>
                  <a:cubicBezTo>
                    <a:pt x="184" y="496"/>
                    <a:pt x="0" y="504"/>
                    <a:pt x="296" y="4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389" name="Rectangle 5"/>
            <p:cNvSpPr>
              <a:spLocks noChangeArrowheads="1"/>
            </p:cNvSpPr>
            <p:nvPr/>
          </p:nvSpPr>
          <p:spPr bwMode="auto">
            <a:xfrm>
              <a:off x="576" y="1968"/>
              <a:ext cx="408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0" name="Rectangle 6"/>
            <p:cNvSpPr>
              <a:spLocks noChangeArrowheads="1"/>
            </p:cNvSpPr>
            <p:nvPr/>
          </p:nvSpPr>
          <p:spPr bwMode="auto">
            <a:xfrm>
              <a:off x="576" y="2064"/>
              <a:ext cx="408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1" name="Rectangle 7"/>
            <p:cNvSpPr>
              <a:spLocks noChangeArrowheads="1"/>
            </p:cNvSpPr>
            <p:nvPr/>
          </p:nvSpPr>
          <p:spPr bwMode="auto">
            <a:xfrm>
              <a:off x="576" y="2160"/>
              <a:ext cx="403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2" name="Rectangle 8"/>
            <p:cNvSpPr>
              <a:spLocks noChangeArrowheads="1"/>
            </p:cNvSpPr>
            <p:nvPr/>
          </p:nvSpPr>
          <p:spPr bwMode="auto">
            <a:xfrm>
              <a:off x="864" y="2256"/>
              <a:ext cx="36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3" name="Rectangle 9"/>
            <p:cNvSpPr>
              <a:spLocks noChangeArrowheads="1"/>
            </p:cNvSpPr>
            <p:nvPr/>
          </p:nvSpPr>
          <p:spPr bwMode="auto">
            <a:xfrm>
              <a:off x="960" y="2352"/>
              <a:ext cx="3504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4" name="Rectangle 10"/>
            <p:cNvSpPr>
              <a:spLocks noChangeArrowheads="1"/>
            </p:cNvSpPr>
            <p:nvPr/>
          </p:nvSpPr>
          <p:spPr bwMode="auto">
            <a:xfrm>
              <a:off x="960" y="2448"/>
              <a:ext cx="3408" cy="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5" name="Line 11"/>
            <p:cNvSpPr>
              <a:spLocks noChangeShapeType="1"/>
            </p:cNvSpPr>
            <p:nvPr/>
          </p:nvSpPr>
          <p:spPr bwMode="auto">
            <a:xfrm>
              <a:off x="4704" y="19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396" name="Line 12"/>
            <p:cNvSpPr>
              <a:spLocks noChangeShapeType="1"/>
            </p:cNvSpPr>
            <p:nvPr/>
          </p:nvSpPr>
          <p:spPr bwMode="auto">
            <a:xfrm>
              <a:off x="4704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397" name="Line 13"/>
            <p:cNvSpPr>
              <a:spLocks noChangeShapeType="1"/>
            </p:cNvSpPr>
            <p:nvPr/>
          </p:nvSpPr>
          <p:spPr bwMode="auto">
            <a:xfrm>
              <a:off x="4992" y="17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398" name="Line 14"/>
            <p:cNvSpPr>
              <a:spLocks noChangeShapeType="1"/>
            </p:cNvSpPr>
            <p:nvPr/>
          </p:nvSpPr>
          <p:spPr bwMode="auto">
            <a:xfrm>
              <a:off x="4992" y="20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399" name="Text Box 15"/>
            <p:cNvSpPr txBox="1">
              <a:spLocks noChangeArrowheads="1"/>
            </p:cNvSpPr>
            <p:nvPr/>
          </p:nvSpPr>
          <p:spPr bwMode="auto">
            <a:xfrm>
              <a:off x="4934" y="2234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ko-KR" altLang="en-US" sz="2400">
                  <a:latin typeface="Times New Roman" pitchFamily="18" charset="0"/>
                  <a:ea typeface="굴림" pitchFamily="50" charset="-127"/>
                </a:rPr>
                <a:t>1 </a:t>
              </a:r>
              <a:r>
                <a:rPr lang="en-US" altLang="ko-KR" sz="2400">
                  <a:latin typeface="Times New Roman" pitchFamily="18" charset="0"/>
                  <a:ea typeface="굴림" pitchFamily="50" charset="-127"/>
                </a:rPr>
                <a:t>inch</a:t>
              </a:r>
            </a:p>
          </p:txBody>
        </p:sp>
      </p:grpSp>
      <p:sp>
        <p:nvSpPr>
          <p:cNvPr id="272400" name="Text Box 16"/>
          <p:cNvSpPr txBox="1">
            <a:spLocks noChangeArrowheads="1"/>
          </p:cNvSpPr>
          <p:nvPr/>
        </p:nvSpPr>
        <p:spPr bwMode="auto">
          <a:xfrm>
            <a:off x="457200" y="4876800"/>
            <a:ext cx="549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ko-KR" altLang="en-US" sz="2400" dirty="0">
                <a:latin typeface="Times New Roman" pitchFamily="18" charset="0"/>
                <a:ea typeface="굴림" pitchFamily="50" charset="-127"/>
              </a:rPr>
              <a:t>-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Assume side wall is vertical in one inch</a:t>
            </a:r>
            <a:r>
              <a:rPr lang="en-US" altLang="ko-KR" sz="2400" b="1" dirty="0">
                <a:latin typeface="Times New Roman" pitchFamily="18" charset="0"/>
                <a:ea typeface="굴림" pitchFamily="50" charset="-127"/>
              </a:rPr>
              <a:t>.</a:t>
            </a:r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>
            <a:off x="457200" y="5410200"/>
            <a:ext cx="7965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ko-KR" altLang="en-US" sz="2400" dirty="0">
                <a:latin typeface="Times New Roman" pitchFamily="18" charset="0"/>
                <a:ea typeface="굴림" pitchFamily="50" charset="-127"/>
              </a:rPr>
              <a:t>-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TPI varies at the ship’s draft because </a:t>
            </a:r>
            <a:r>
              <a:rPr lang="en-US" altLang="ko-KR" sz="2400" dirty="0" err="1">
                <a:latin typeface="Times New Roman" pitchFamily="18" charset="0"/>
                <a:ea typeface="굴림" pitchFamily="50" charset="-127"/>
              </a:rPr>
              <a:t>waterplane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area changes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    at the draft </a:t>
            </a:r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1371600" y="2895600"/>
            <a:ext cx="0" cy="10668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03" name="Line 19"/>
          <p:cNvSpPr>
            <a:spLocks noChangeShapeType="1"/>
          </p:cNvSpPr>
          <p:nvPr/>
        </p:nvSpPr>
        <p:spPr bwMode="auto">
          <a:xfrm>
            <a:off x="6781800" y="2895600"/>
            <a:ext cx="0" cy="10668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04" name="Line 20"/>
          <p:cNvSpPr>
            <a:spLocks noChangeShapeType="1"/>
          </p:cNvSpPr>
          <p:nvPr/>
        </p:nvSpPr>
        <p:spPr bwMode="auto">
          <a:xfrm>
            <a:off x="1066800" y="38862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05" name="Freeform 21"/>
          <p:cNvSpPr>
            <a:spLocks/>
          </p:cNvSpPr>
          <p:nvPr/>
        </p:nvSpPr>
        <p:spPr bwMode="auto">
          <a:xfrm>
            <a:off x="1143000" y="3581400"/>
            <a:ext cx="5638800" cy="6096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240" y="96"/>
              </a:cxn>
              <a:cxn ang="0">
                <a:pos x="1104" y="0"/>
              </a:cxn>
              <a:cxn ang="0">
                <a:pos x="2496" y="0"/>
              </a:cxn>
              <a:cxn ang="0">
                <a:pos x="3600" y="192"/>
              </a:cxn>
              <a:cxn ang="0">
                <a:pos x="2688" y="336"/>
              </a:cxn>
              <a:cxn ang="0">
                <a:pos x="864" y="384"/>
              </a:cxn>
              <a:cxn ang="0">
                <a:pos x="0" y="336"/>
              </a:cxn>
            </a:cxnLst>
            <a:rect l="0" t="0" r="r" b="b"/>
            <a:pathLst>
              <a:path w="3600" h="384">
                <a:moveTo>
                  <a:pt x="0" y="336"/>
                </a:moveTo>
                <a:lnTo>
                  <a:pt x="240" y="96"/>
                </a:lnTo>
                <a:lnTo>
                  <a:pt x="1104" y="0"/>
                </a:lnTo>
                <a:lnTo>
                  <a:pt x="2496" y="0"/>
                </a:lnTo>
                <a:lnTo>
                  <a:pt x="3600" y="192"/>
                </a:lnTo>
                <a:lnTo>
                  <a:pt x="2688" y="336"/>
                </a:lnTo>
                <a:lnTo>
                  <a:pt x="864" y="384"/>
                </a:lnTo>
                <a:lnTo>
                  <a:pt x="0" y="336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272406" name="Line 22"/>
          <p:cNvSpPr>
            <a:spLocks noChangeShapeType="1"/>
          </p:cNvSpPr>
          <p:nvPr/>
        </p:nvSpPr>
        <p:spPr bwMode="auto">
          <a:xfrm>
            <a:off x="1154084" y="4114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07" name="Line 23"/>
          <p:cNvSpPr>
            <a:spLocks noChangeShapeType="1"/>
          </p:cNvSpPr>
          <p:nvPr/>
        </p:nvSpPr>
        <p:spPr bwMode="auto">
          <a:xfrm>
            <a:off x="67818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08" name="Freeform 24"/>
          <p:cNvSpPr>
            <a:spLocks/>
          </p:cNvSpPr>
          <p:nvPr/>
        </p:nvSpPr>
        <p:spPr bwMode="auto">
          <a:xfrm>
            <a:off x="1143000" y="3886200"/>
            <a:ext cx="5638800" cy="5334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384" y="336"/>
              </a:cxn>
              <a:cxn ang="0">
                <a:pos x="1392" y="336"/>
              </a:cxn>
              <a:cxn ang="0">
                <a:pos x="2688" y="288"/>
              </a:cxn>
              <a:cxn ang="0">
                <a:pos x="3552" y="144"/>
              </a:cxn>
              <a:cxn ang="0">
                <a:pos x="3552" y="0"/>
              </a:cxn>
            </a:cxnLst>
            <a:rect l="0" t="0" r="r" b="b"/>
            <a:pathLst>
              <a:path w="3552" h="336">
                <a:moveTo>
                  <a:pt x="0" y="288"/>
                </a:moveTo>
                <a:lnTo>
                  <a:pt x="384" y="336"/>
                </a:lnTo>
                <a:lnTo>
                  <a:pt x="1392" y="336"/>
                </a:lnTo>
                <a:lnTo>
                  <a:pt x="2688" y="288"/>
                </a:lnTo>
                <a:lnTo>
                  <a:pt x="3552" y="144"/>
                </a:lnTo>
                <a:lnTo>
                  <a:pt x="355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2409" name="Line 25"/>
          <p:cNvSpPr>
            <a:spLocks noChangeShapeType="1"/>
          </p:cNvSpPr>
          <p:nvPr/>
        </p:nvSpPr>
        <p:spPr bwMode="auto">
          <a:xfrm>
            <a:off x="67818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10" name="Line 26"/>
          <p:cNvSpPr>
            <a:spLocks noChangeShapeType="1"/>
          </p:cNvSpPr>
          <p:nvPr/>
        </p:nvSpPr>
        <p:spPr bwMode="auto">
          <a:xfrm>
            <a:off x="71628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11" name="Line 27"/>
          <p:cNvSpPr>
            <a:spLocks noChangeShapeType="1"/>
          </p:cNvSpPr>
          <p:nvPr/>
        </p:nvSpPr>
        <p:spPr bwMode="auto">
          <a:xfrm flipV="1">
            <a:off x="71628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12" name="Text Box 28"/>
          <p:cNvSpPr txBox="1">
            <a:spLocks noChangeArrowheads="1"/>
          </p:cNvSpPr>
          <p:nvPr/>
        </p:nvSpPr>
        <p:spPr bwMode="auto">
          <a:xfrm>
            <a:off x="7604125" y="369887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ko-KR" altLang="en-US" sz="2400">
                <a:latin typeface="Times New Roman" pitchFamily="18" charset="0"/>
                <a:ea typeface="굴림" pitchFamily="50" charset="-127"/>
              </a:rPr>
              <a:t>1 </a:t>
            </a:r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inch</a:t>
            </a:r>
          </a:p>
        </p:txBody>
      </p:sp>
      <p:sp>
        <p:nvSpPr>
          <p:cNvPr id="272413" name="Text Box 29"/>
          <p:cNvSpPr txBox="1">
            <a:spLocks noChangeArrowheads="1"/>
          </p:cNvSpPr>
          <p:nvPr/>
        </p:nvSpPr>
        <p:spPr bwMode="auto">
          <a:xfrm>
            <a:off x="2895600" y="3657600"/>
            <a:ext cx="154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 dirty="0" err="1">
                <a:latin typeface="Times New Roman" pitchFamily="18" charset="0"/>
                <a:ea typeface="굴림" pitchFamily="50" charset="-127"/>
              </a:rPr>
              <a:t>A</a:t>
            </a:r>
            <a:r>
              <a:rPr lang="en-US" altLang="ko-KR" sz="2400" baseline="-25000" dirty="0" err="1">
                <a:latin typeface="Times New Roman" pitchFamily="18" charset="0"/>
                <a:ea typeface="굴림" pitchFamily="50" charset="-127"/>
              </a:rPr>
              <a:t>wp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(sq. ft)</a:t>
            </a:r>
          </a:p>
        </p:txBody>
      </p:sp>
      <p:sp>
        <p:nvSpPr>
          <p:cNvPr id="272414" name="Line 30"/>
          <p:cNvSpPr>
            <a:spLocks noChangeShapeType="1"/>
          </p:cNvSpPr>
          <p:nvPr/>
        </p:nvSpPr>
        <p:spPr bwMode="auto">
          <a:xfrm>
            <a:off x="3962400" y="4139738"/>
            <a:ext cx="0" cy="2438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15" name="Line 31"/>
          <p:cNvSpPr>
            <a:spLocks noChangeShapeType="1"/>
          </p:cNvSpPr>
          <p:nvPr/>
        </p:nvSpPr>
        <p:spPr bwMode="auto">
          <a:xfrm>
            <a:off x="1676400" y="4145280"/>
            <a:ext cx="0" cy="2743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16" name="Line 32"/>
          <p:cNvSpPr>
            <a:spLocks noChangeShapeType="1"/>
          </p:cNvSpPr>
          <p:nvPr/>
        </p:nvSpPr>
        <p:spPr bwMode="auto">
          <a:xfrm>
            <a:off x="1981200" y="4156364"/>
            <a:ext cx="0" cy="2632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17" name="Line 33"/>
          <p:cNvSpPr>
            <a:spLocks noChangeShapeType="1"/>
          </p:cNvSpPr>
          <p:nvPr/>
        </p:nvSpPr>
        <p:spPr bwMode="auto">
          <a:xfrm>
            <a:off x="2286000" y="4191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18" name="Line 34"/>
          <p:cNvSpPr>
            <a:spLocks noChangeShapeType="1"/>
          </p:cNvSpPr>
          <p:nvPr/>
        </p:nvSpPr>
        <p:spPr bwMode="auto">
          <a:xfrm>
            <a:off x="2590800" y="4191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19" name="Line 35"/>
          <p:cNvSpPr>
            <a:spLocks noChangeShapeType="1"/>
          </p:cNvSpPr>
          <p:nvPr/>
        </p:nvSpPr>
        <p:spPr bwMode="auto">
          <a:xfrm>
            <a:off x="2819400" y="4191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20" name="Line 36"/>
          <p:cNvSpPr>
            <a:spLocks noChangeShapeType="1"/>
          </p:cNvSpPr>
          <p:nvPr/>
        </p:nvSpPr>
        <p:spPr bwMode="auto">
          <a:xfrm>
            <a:off x="3200400" y="4167447"/>
            <a:ext cx="0" cy="252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21" name="Line 37"/>
          <p:cNvSpPr>
            <a:spLocks noChangeShapeType="1"/>
          </p:cNvSpPr>
          <p:nvPr/>
        </p:nvSpPr>
        <p:spPr bwMode="auto">
          <a:xfrm>
            <a:off x="3581400" y="4156364"/>
            <a:ext cx="0" cy="252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22" name="Line 38"/>
          <p:cNvSpPr>
            <a:spLocks noChangeShapeType="1"/>
          </p:cNvSpPr>
          <p:nvPr/>
        </p:nvSpPr>
        <p:spPr bwMode="auto">
          <a:xfrm>
            <a:off x="1371600" y="413142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23" name="Line 39"/>
          <p:cNvSpPr>
            <a:spLocks noChangeShapeType="1"/>
          </p:cNvSpPr>
          <p:nvPr/>
        </p:nvSpPr>
        <p:spPr bwMode="auto">
          <a:xfrm>
            <a:off x="4267200" y="415774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24" name="Line 40"/>
          <p:cNvSpPr>
            <a:spLocks noChangeShapeType="1"/>
          </p:cNvSpPr>
          <p:nvPr/>
        </p:nvSpPr>
        <p:spPr bwMode="auto">
          <a:xfrm>
            <a:off x="4572000" y="413142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25" name="Line 41"/>
          <p:cNvSpPr>
            <a:spLocks noChangeShapeType="1"/>
          </p:cNvSpPr>
          <p:nvPr/>
        </p:nvSpPr>
        <p:spPr bwMode="auto">
          <a:xfrm>
            <a:off x="4953000" y="4114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26" name="Line 42"/>
          <p:cNvSpPr>
            <a:spLocks noChangeShapeType="1"/>
          </p:cNvSpPr>
          <p:nvPr/>
        </p:nvSpPr>
        <p:spPr bwMode="auto">
          <a:xfrm>
            <a:off x="5334000" y="4114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27" name="Line 43"/>
          <p:cNvSpPr>
            <a:spLocks noChangeShapeType="1"/>
          </p:cNvSpPr>
          <p:nvPr/>
        </p:nvSpPr>
        <p:spPr bwMode="auto">
          <a:xfrm>
            <a:off x="5715000" y="4049684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28" name="Line 44"/>
          <p:cNvSpPr>
            <a:spLocks noChangeShapeType="1"/>
          </p:cNvSpPr>
          <p:nvPr/>
        </p:nvSpPr>
        <p:spPr bwMode="auto">
          <a:xfrm>
            <a:off x="6096000" y="399980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29" name="Line 45"/>
          <p:cNvSpPr>
            <a:spLocks noChangeShapeType="1"/>
          </p:cNvSpPr>
          <p:nvPr/>
        </p:nvSpPr>
        <p:spPr bwMode="auto">
          <a:xfrm>
            <a:off x="6477000" y="395131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ko-KR" sz="3200" b="1">
                <a:latin typeface="Times New Roman" pitchFamily="18" charset="0"/>
                <a:ea typeface="굴림" pitchFamily="50" charset="-127"/>
              </a:rPr>
              <a:t>Curves of Forms</a:t>
            </a:r>
            <a:endParaRPr lang="en-US" altLang="ko-KR" sz="3200" i="1">
              <a:latin typeface="Times New Roman" pitchFamily="18" charset="0"/>
              <a:ea typeface="굴림" pitchFamily="50" charset="-127"/>
            </a:endParaRPr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57200" y="1357313"/>
          <a:ext cx="8058150" cy="2725737"/>
        </p:xfrm>
        <a:graphic>
          <a:graphicData uri="http://schemas.openxmlformats.org/presentationml/2006/ole">
            <p:oleObj spid="_x0000_s445442" name="Equation" r:id="rId3" imgW="4203360" imgH="1422360" progId="Equation.3">
              <p:embed/>
            </p:oleObj>
          </a:graphicData>
        </a:graphic>
      </p:graphicFrame>
      <p:sp>
        <p:nvSpPr>
          <p:cNvPr id="273413" name="Line 5"/>
          <p:cNvSpPr>
            <a:spLocks noChangeShapeType="1"/>
          </p:cNvSpPr>
          <p:nvPr/>
        </p:nvSpPr>
        <p:spPr bwMode="auto">
          <a:xfrm>
            <a:off x="2819400" y="49530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4" name="Line 6"/>
          <p:cNvSpPr>
            <a:spLocks noChangeShapeType="1"/>
          </p:cNvSpPr>
          <p:nvPr/>
        </p:nvSpPr>
        <p:spPr bwMode="auto">
          <a:xfrm>
            <a:off x="2362200" y="53340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>
            <a:off x="2362200" y="53340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6" name="Line 8"/>
          <p:cNvSpPr>
            <a:spLocks noChangeShapeType="1"/>
          </p:cNvSpPr>
          <p:nvPr/>
        </p:nvSpPr>
        <p:spPr bwMode="auto">
          <a:xfrm>
            <a:off x="5638800" y="53340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7" name="Line 9"/>
          <p:cNvSpPr>
            <a:spLocks noChangeShapeType="1"/>
          </p:cNvSpPr>
          <p:nvPr/>
        </p:nvSpPr>
        <p:spPr bwMode="auto">
          <a:xfrm flipV="1">
            <a:off x="2362200" y="49530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8" name="Line 10"/>
          <p:cNvSpPr>
            <a:spLocks noChangeShapeType="1"/>
          </p:cNvSpPr>
          <p:nvPr/>
        </p:nvSpPr>
        <p:spPr bwMode="auto">
          <a:xfrm flipV="1">
            <a:off x="5638800" y="49530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9" name="Line 11"/>
          <p:cNvSpPr>
            <a:spLocks noChangeShapeType="1"/>
          </p:cNvSpPr>
          <p:nvPr/>
        </p:nvSpPr>
        <p:spPr bwMode="auto">
          <a:xfrm>
            <a:off x="2362200" y="64770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0" name="Line 12"/>
          <p:cNvSpPr>
            <a:spLocks noChangeShapeType="1"/>
          </p:cNvSpPr>
          <p:nvPr/>
        </p:nvSpPr>
        <p:spPr bwMode="auto">
          <a:xfrm>
            <a:off x="6096000" y="49530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1" name="Line 13"/>
          <p:cNvSpPr>
            <a:spLocks noChangeShapeType="1"/>
          </p:cNvSpPr>
          <p:nvPr/>
        </p:nvSpPr>
        <p:spPr bwMode="auto">
          <a:xfrm flipV="1">
            <a:off x="5638800" y="60960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2" name="Line 14"/>
          <p:cNvSpPr>
            <a:spLocks noChangeShapeType="1"/>
          </p:cNvSpPr>
          <p:nvPr/>
        </p:nvSpPr>
        <p:spPr bwMode="auto">
          <a:xfrm>
            <a:off x="1905000" y="6019800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3" name="Line 15"/>
          <p:cNvSpPr>
            <a:spLocks noChangeShapeType="1"/>
          </p:cNvSpPr>
          <p:nvPr/>
        </p:nvSpPr>
        <p:spPr bwMode="auto">
          <a:xfrm flipH="1">
            <a:off x="5638800" y="601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4" name="Line 16"/>
          <p:cNvSpPr>
            <a:spLocks noChangeShapeType="1"/>
          </p:cNvSpPr>
          <p:nvPr/>
        </p:nvSpPr>
        <p:spPr bwMode="auto">
          <a:xfrm flipV="1">
            <a:off x="5638800" y="57150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5" name="Line 17"/>
          <p:cNvSpPr>
            <a:spLocks noChangeShapeType="1"/>
          </p:cNvSpPr>
          <p:nvPr/>
        </p:nvSpPr>
        <p:spPr bwMode="auto">
          <a:xfrm>
            <a:off x="1905000" y="6172200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6" name="Line 18"/>
          <p:cNvSpPr>
            <a:spLocks noChangeShapeType="1"/>
          </p:cNvSpPr>
          <p:nvPr/>
        </p:nvSpPr>
        <p:spPr bwMode="auto">
          <a:xfrm flipV="1">
            <a:off x="5638800" y="58674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7" name="Line 19"/>
          <p:cNvSpPr>
            <a:spLocks noChangeShapeType="1"/>
          </p:cNvSpPr>
          <p:nvPr/>
        </p:nvSpPr>
        <p:spPr bwMode="auto">
          <a:xfrm>
            <a:off x="19812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8" name="Line 20"/>
          <p:cNvSpPr>
            <a:spLocks noChangeShapeType="1"/>
          </p:cNvSpPr>
          <p:nvPr/>
        </p:nvSpPr>
        <p:spPr bwMode="auto">
          <a:xfrm flipV="1">
            <a:off x="1981200" y="617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9" name="Text Box 21"/>
          <p:cNvSpPr txBox="1">
            <a:spLocks noChangeArrowheads="1"/>
          </p:cNvSpPr>
          <p:nvPr/>
        </p:nvSpPr>
        <p:spPr bwMode="auto">
          <a:xfrm>
            <a:off x="1143000" y="51054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ko-KR" altLang="en-US" sz="2400">
                <a:latin typeface="Times New Roman" pitchFamily="18" charset="0"/>
                <a:ea typeface="굴림" pitchFamily="50" charset="-127"/>
              </a:rPr>
              <a:t>1 </a:t>
            </a:r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inch</a:t>
            </a:r>
          </a:p>
        </p:txBody>
      </p:sp>
      <p:sp>
        <p:nvSpPr>
          <p:cNvPr id="273430" name="Line 22"/>
          <p:cNvSpPr>
            <a:spLocks noChangeShapeType="1"/>
          </p:cNvSpPr>
          <p:nvPr/>
        </p:nvSpPr>
        <p:spPr bwMode="auto">
          <a:xfrm flipV="1">
            <a:off x="2362200" y="5715000"/>
            <a:ext cx="457200" cy="304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31" name="Line 23"/>
          <p:cNvSpPr>
            <a:spLocks noChangeShapeType="1"/>
          </p:cNvSpPr>
          <p:nvPr/>
        </p:nvSpPr>
        <p:spPr bwMode="auto">
          <a:xfrm>
            <a:off x="2819400" y="5715000"/>
            <a:ext cx="3276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32" name="Text Box 24"/>
          <p:cNvSpPr txBox="1">
            <a:spLocks noChangeArrowheads="1"/>
          </p:cNvSpPr>
          <p:nvPr/>
        </p:nvSpPr>
        <p:spPr bwMode="auto">
          <a:xfrm>
            <a:off x="3581400" y="5638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Awp</a:t>
            </a:r>
          </a:p>
        </p:txBody>
      </p:sp>
      <p:graphicFrame>
        <p:nvGraphicFramePr>
          <p:cNvPr id="273433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45443" name="Equation" r:id="rId4" imgW="114120" imgH="215640" progId="Equation.3">
              <p:embed/>
            </p:oleObj>
          </a:graphicData>
        </a:graphic>
      </p:graphicFrame>
      <p:graphicFrame>
        <p:nvGraphicFramePr>
          <p:cNvPr id="273434" name="Object 26"/>
          <p:cNvGraphicFramePr>
            <a:graphicFrameLocks noChangeAspect="1"/>
          </p:cNvGraphicFramePr>
          <p:nvPr/>
        </p:nvGraphicFramePr>
        <p:xfrm>
          <a:off x="958850" y="3810000"/>
          <a:ext cx="2271713" cy="787400"/>
        </p:xfrm>
        <a:graphic>
          <a:graphicData uri="http://schemas.openxmlformats.org/presentationml/2006/ole">
            <p:oleObj spid="_x0000_s445444" name="Equation" r:id="rId5" imgW="1282680" imgH="444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ko-KR" sz="3200" b="1">
                <a:latin typeface="Times New Roman" pitchFamily="18" charset="0"/>
                <a:ea typeface="굴림" pitchFamily="50" charset="-127"/>
              </a:rPr>
              <a:t>Curves of Forms</a:t>
            </a:r>
            <a:endParaRPr lang="en-US" altLang="ko-KR" sz="3200" i="1">
              <a:latin typeface="Times New Roman" pitchFamily="18" charset="0"/>
              <a:ea typeface="굴림" pitchFamily="50" charset="-127"/>
            </a:endParaRPr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1828800" y="4038600"/>
          <a:ext cx="6305550" cy="1022350"/>
        </p:xfrm>
        <a:graphic>
          <a:graphicData uri="http://schemas.openxmlformats.org/presentationml/2006/ole">
            <p:oleObj spid="_x0000_s446466" name="Equation" r:id="rId3" imgW="2819160" imgH="457200" progId="Equation.3">
              <p:embed/>
            </p:oleObj>
          </a:graphicData>
        </a:graphic>
      </p:graphicFrame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838200" y="129540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ko-KR" altLang="en-US" sz="2400"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altLang="ko-KR" sz="2400" b="1">
                <a:latin typeface="Times New Roman" pitchFamily="18" charset="0"/>
                <a:ea typeface="굴림" pitchFamily="50" charset="-127"/>
              </a:rPr>
              <a:t>Change in draft due to parallel sinkage</a:t>
            </a:r>
          </a:p>
        </p:txBody>
      </p:sp>
      <p:graphicFrame>
        <p:nvGraphicFramePr>
          <p:cNvPr id="274439" name="Object 7"/>
          <p:cNvGraphicFramePr>
            <a:graphicFrameLocks noChangeAspect="1"/>
          </p:cNvGraphicFramePr>
          <p:nvPr/>
        </p:nvGraphicFramePr>
        <p:xfrm>
          <a:off x="2889250" y="2243138"/>
          <a:ext cx="1839913" cy="1001712"/>
        </p:xfrm>
        <a:graphic>
          <a:graphicData uri="http://schemas.openxmlformats.org/presentationml/2006/ole">
            <p:oleObj spid="_x0000_s446467" name="Equation" r:id="rId4" imgW="72360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ko-KR" sz="3200" b="1">
                <a:latin typeface="Times New Roman" pitchFamily="18" charset="0"/>
                <a:ea typeface="굴림" pitchFamily="50" charset="-127"/>
              </a:rPr>
              <a:t>Curves of Forms</a:t>
            </a:r>
            <a:endParaRPr lang="en-US" altLang="ko-KR" sz="3200" i="1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711200" y="1460500"/>
            <a:ext cx="84328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ko-KR" altLang="en-US" sz="2800" dirty="0"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altLang="ko-KR" sz="2800" b="1" dirty="0">
                <a:latin typeface="Times New Roman" pitchFamily="18" charset="0"/>
                <a:ea typeface="굴림" pitchFamily="50" charset="-127"/>
              </a:rPr>
              <a:t>Moment/Trim 1 inch  (MT1)</a:t>
            </a:r>
          </a:p>
          <a:p>
            <a:pPr eaLnBrk="1" hangingPunct="1"/>
            <a:r>
              <a:rPr lang="en-US" altLang="ko-KR" sz="2400" b="1" dirty="0">
                <a:latin typeface="Times New Roman" pitchFamily="18" charset="0"/>
                <a:ea typeface="굴림" pitchFamily="50" charset="-127"/>
              </a:rPr>
              <a:t>   -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MT1 : moment to change trim one inch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- The ship will rotate about the center of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flotation</a:t>
            </a:r>
            <a:endParaRPr lang="en-US" altLang="ko-KR" sz="2400" dirty="0">
              <a:latin typeface="Times New Roman" pitchFamily="18" charset="0"/>
              <a:ea typeface="굴림" pitchFamily="50" charset="-127"/>
            </a:endParaRP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   when a moment is applied to it.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- The moment can be produced by adding, removing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or shifting </a:t>
            </a:r>
          </a:p>
          <a:p>
            <a:pPr eaLnBrk="1" hangingPunct="1"/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      a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weight some distance from F.</a:t>
            </a:r>
          </a:p>
          <a:p>
            <a:pPr eaLnBrk="1" hangingPunct="1"/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   - Unit : LT-ft/inch</a:t>
            </a:r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582567" y="4732701"/>
          <a:ext cx="1981200" cy="841375"/>
        </p:xfrm>
        <a:graphic>
          <a:graphicData uri="http://schemas.openxmlformats.org/presentationml/2006/ole">
            <p:oleObj spid="_x0000_s447490" name="Equation" r:id="rId3" imgW="927000" imgH="393480" progId="Equation.3">
              <p:embed/>
            </p:oleObj>
          </a:graphicData>
        </a:graphic>
      </p:graphicFrame>
      <p:sp>
        <p:nvSpPr>
          <p:cNvPr id="275462" name="Line 6"/>
          <p:cNvSpPr>
            <a:spLocks noChangeShapeType="1"/>
          </p:cNvSpPr>
          <p:nvPr/>
        </p:nvSpPr>
        <p:spPr bwMode="auto">
          <a:xfrm>
            <a:off x="2987040" y="5321300"/>
            <a:ext cx="581558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 flipV="1">
            <a:off x="3837432" y="5049838"/>
            <a:ext cx="3733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64" name="AutoShape 8"/>
          <p:cNvSpPr>
            <a:spLocks noChangeArrowheads="1"/>
          </p:cNvSpPr>
          <p:nvPr/>
        </p:nvSpPr>
        <p:spPr bwMode="auto">
          <a:xfrm>
            <a:off x="5132832" y="5027613"/>
            <a:ext cx="990600" cy="228600"/>
          </a:xfrm>
          <a:prstGeom prst="curvedDownArrow">
            <a:avLst>
              <a:gd name="adj1" fmla="val 86667"/>
              <a:gd name="adj2" fmla="val 173333"/>
              <a:gd name="adj3" fmla="val 33333"/>
            </a:avLst>
          </a:prstGeom>
          <a:solidFill>
            <a:schemeClr val="accent1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66" name="Oval 10"/>
          <p:cNvSpPr>
            <a:spLocks noChangeArrowheads="1"/>
          </p:cNvSpPr>
          <p:nvPr/>
        </p:nvSpPr>
        <p:spPr bwMode="auto">
          <a:xfrm>
            <a:off x="5513832" y="5191125"/>
            <a:ext cx="1524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5590032" y="52117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ko-KR" sz="2400" b="1">
                <a:solidFill>
                  <a:srgbClr val="FF3300"/>
                </a:solidFill>
                <a:latin typeface="Times New Roman" pitchFamily="18" charset="0"/>
                <a:ea typeface="굴림" pitchFamily="50" charset="-127"/>
              </a:rPr>
              <a:t>F</a:t>
            </a:r>
          </a:p>
        </p:txBody>
      </p: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3609150" y="4318445"/>
            <a:ext cx="511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ko-KR" sz="1600" dirty="0">
                <a:latin typeface="Times New Roman" pitchFamily="18" charset="0"/>
                <a:ea typeface="굴림" pitchFamily="50" charset="-127"/>
              </a:rPr>
              <a:t>AP</a:t>
            </a:r>
          </a:p>
        </p:txBody>
      </p:sp>
      <p:sp>
        <p:nvSpPr>
          <p:cNvPr id="275470" name="Text Box 14"/>
          <p:cNvSpPr txBox="1">
            <a:spLocks noChangeArrowheads="1"/>
          </p:cNvSpPr>
          <p:nvPr/>
        </p:nvSpPr>
        <p:spPr bwMode="auto">
          <a:xfrm>
            <a:off x="7324598" y="4249674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1600" dirty="0">
                <a:latin typeface="Times New Roman" pitchFamily="18" charset="0"/>
                <a:ea typeface="굴림" pitchFamily="50" charset="-127"/>
              </a:rPr>
              <a:t>FP</a:t>
            </a:r>
          </a:p>
        </p:txBody>
      </p:sp>
      <p:sp>
        <p:nvSpPr>
          <p:cNvPr id="275472" name="Text Box 16"/>
          <p:cNvSpPr txBox="1">
            <a:spLocks noChangeArrowheads="1"/>
          </p:cNvSpPr>
          <p:nvPr/>
        </p:nvSpPr>
        <p:spPr bwMode="auto">
          <a:xfrm>
            <a:off x="7561199" y="5183442"/>
            <a:ext cx="71846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ko-KR" altLang="en-US" sz="1400" dirty="0" smtClean="0">
                <a:latin typeface="Times New Roman" pitchFamily="18" charset="0"/>
                <a:ea typeface="굴림" pitchFamily="50" charset="-127"/>
              </a:rPr>
              <a:t>  1 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inch</a:t>
            </a:r>
          </a:p>
        </p:txBody>
      </p:sp>
      <p:sp>
        <p:nvSpPr>
          <p:cNvPr id="275476" name="Line 20"/>
          <p:cNvSpPr>
            <a:spLocks noChangeShapeType="1"/>
          </p:cNvSpPr>
          <p:nvPr/>
        </p:nvSpPr>
        <p:spPr bwMode="auto">
          <a:xfrm flipH="1">
            <a:off x="7375970" y="5062538"/>
            <a:ext cx="152400" cy="79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77" name="Freeform 21"/>
          <p:cNvSpPr>
            <a:spLocks/>
          </p:cNvSpPr>
          <p:nvPr/>
        </p:nvSpPr>
        <p:spPr bwMode="auto">
          <a:xfrm>
            <a:off x="3837432" y="5573713"/>
            <a:ext cx="3548063" cy="592137"/>
          </a:xfrm>
          <a:custGeom>
            <a:avLst/>
            <a:gdLst/>
            <a:ahLst/>
            <a:cxnLst>
              <a:cxn ang="0">
                <a:pos x="2235" y="130"/>
              </a:cxn>
              <a:cxn ang="0">
                <a:pos x="2174" y="206"/>
              </a:cxn>
              <a:cxn ang="0">
                <a:pos x="1968" y="247"/>
              </a:cxn>
              <a:cxn ang="0">
                <a:pos x="1557" y="336"/>
              </a:cxn>
              <a:cxn ang="0">
                <a:pos x="857" y="370"/>
              </a:cxn>
              <a:cxn ang="0">
                <a:pos x="569" y="315"/>
              </a:cxn>
              <a:cxn ang="0">
                <a:pos x="281" y="288"/>
              </a:cxn>
              <a:cxn ang="0">
                <a:pos x="130" y="288"/>
              </a:cxn>
              <a:cxn ang="0">
                <a:pos x="48" y="137"/>
              </a:cxn>
              <a:cxn ang="0">
                <a:pos x="21" y="34"/>
              </a:cxn>
              <a:cxn ang="0">
                <a:pos x="0" y="0"/>
              </a:cxn>
            </a:cxnLst>
            <a:rect l="0" t="0" r="r" b="b"/>
            <a:pathLst>
              <a:path w="2235" h="373">
                <a:moveTo>
                  <a:pt x="2235" y="130"/>
                </a:moveTo>
                <a:cubicBezTo>
                  <a:pt x="2226" y="158"/>
                  <a:pt x="2218" y="187"/>
                  <a:pt x="2174" y="206"/>
                </a:cubicBezTo>
                <a:cubicBezTo>
                  <a:pt x="2130" y="225"/>
                  <a:pt x="2071" y="225"/>
                  <a:pt x="1968" y="247"/>
                </a:cubicBezTo>
                <a:cubicBezTo>
                  <a:pt x="1865" y="269"/>
                  <a:pt x="1742" y="315"/>
                  <a:pt x="1557" y="336"/>
                </a:cubicBezTo>
                <a:cubicBezTo>
                  <a:pt x="1372" y="357"/>
                  <a:pt x="1022" y="373"/>
                  <a:pt x="857" y="370"/>
                </a:cubicBezTo>
                <a:cubicBezTo>
                  <a:pt x="692" y="367"/>
                  <a:pt x="665" y="329"/>
                  <a:pt x="569" y="315"/>
                </a:cubicBezTo>
                <a:cubicBezTo>
                  <a:pt x="473" y="301"/>
                  <a:pt x="354" y="293"/>
                  <a:pt x="281" y="288"/>
                </a:cubicBezTo>
                <a:cubicBezTo>
                  <a:pt x="208" y="283"/>
                  <a:pt x="169" y="313"/>
                  <a:pt x="130" y="288"/>
                </a:cubicBezTo>
                <a:cubicBezTo>
                  <a:pt x="91" y="263"/>
                  <a:pt x="66" y="179"/>
                  <a:pt x="48" y="137"/>
                </a:cubicBezTo>
                <a:cubicBezTo>
                  <a:pt x="30" y="95"/>
                  <a:pt x="29" y="57"/>
                  <a:pt x="21" y="34"/>
                </a:cubicBezTo>
                <a:cubicBezTo>
                  <a:pt x="13" y="11"/>
                  <a:pt x="1" y="3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988245" y="4549775"/>
            <a:ext cx="1612900" cy="947738"/>
            <a:chOff x="2927" y="2866"/>
            <a:chExt cx="1016" cy="597"/>
          </a:xfrm>
        </p:grpSpPr>
        <p:sp>
          <p:nvSpPr>
            <p:cNvPr id="275478" name="Rectangle 22"/>
            <p:cNvSpPr>
              <a:spLocks noChangeArrowheads="1"/>
            </p:cNvSpPr>
            <p:nvPr/>
          </p:nvSpPr>
          <p:spPr bwMode="auto">
            <a:xfrm rot="-431045">
              <a:off x="2927" y="3258"/>
              <a:ext cx="309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/>
                <a:t>W</a:t>
              </a:r>
            </a:p>
          </p:txBody>
        </p:sp>
        <p:sp>
          <p:nvSpPr>
            <p:cNvPr id="275479" name="Line 23"/>
            <p:cNvSpPr>
              <a:spLocks noChangeShapeType="1"/>
            </p:cNvSpPr>
            <p:nvPr/>
          </p:nvSpPr>
          <p:spPr bwMode="auto">
            <a:xfrm>
              <a:off x="3064" y="2949"/>
              <a:ext cx="0" cy="3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480" name="Line 24"/>
            <p:cNvSpPr>
              <a:spLocks noChangeShapeType="1"/>
            </p:cNvSpPr>
            <p:nvPr/>
          </p:nvSpPr>
          <p:spPr bwMode="auto">
            <a:xfrm flipV="1">
              <a:off x="3936" y="2969"/>
              <a:ext cx="7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481" name="Line 25"/>
            <p:cNvSpPr>
              <a:spLocks noChangeShapeType="1"/>
            </p:cNvSpPr>
            <p:nvPr/>
          </p:nvSpPr>
          <p:spPr bwMode="auto">
            <a:xfrm>
              <a:off x="3072" y="3065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482" name="Text Box 26"/>
            <p:cNvSpPr txBox="1">
              <a:spLocks noChangeArrowheads="1"/>
            </p:cNvSpPr>
            <p:nvPr/>
          </p:nvSpPr>
          <p:spPr bwMode="auto">
            <a:xfrm>
              <a:off x="3436" y="2866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sualSerif-Italic" pitchFamily="2" charset="0"/>
                </a:rPr>
                <a:t>l</a:t>
              </a:r>
            </a:p>
          </p:txBody>
        </p:sp>
      </p:grpSp>
      <p:sp>
        <p:nvSpPr>
          <p:cNvPr id="275485" name="Text Box 29"/>
          <p:cNvSpPr txBox="1">
            <a:spLocks noChangeArrowheads="1"/>
          </p:cNvSpPr>
          <p:nvPr/>
        </p:nvSpPr>
        <p:spPr bwMode="auto">
          <a:xfrm>
            <a:off x="3187746" y="6317977"/>
            <a:ext cx="470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ko-KR" sz="1600" b="1" dirty="0">
                <a:latin typeface="Times New Roman" pitchFamily="18" charset="0"/>
                <a:ea typeface="굴림" pitchFamily="50" charset="-127"/>
              </a:rPr>
              <a:t>Change in Trim due to a Weight Addition/Removal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432048" y="5029200"/>
            <a:ext cx="841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12152" y="4776216"/>
            <a:ext cx="432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3572256" y="5571236"/>
            <a:ext cx="427939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3535680" y="5077460"/>
            <a:ext cx="435254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71" name="Line 15"/>
          <p:cNvSpPr>
            <a:spLocks noChangeShapeType="1"/>
          </p:cNvSpPr>
          <p:nvPr/>
        </p:nvSpPr>
        <p:spPr bwMode="auto">
          <a:xfrm>
            <a:off x="7644384" y="5096256"/>
            <a:ext cx="0" cy="451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ko-KR" sz="3200" b="1">
                <a:latin typeface="Times New Roman" pitchFamily="18" charset="0"/>
                <a:ea typeface="굴림" pitchFamily="50" charset="-127"/>
              </a:rPr>
              <a:t>Curves of Forms</a:t>
            </a:r>
            <a:endParaRPr lang="en-US" altLang="ko-KR" sz="3200" i="1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382588" y="1555750"/>
            <a:ext cx="87614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ko-KR" sz="2800" b="1" dirty="0">
                <a:latin typeface="Times New Roman" pitchFamily="18" charset="0"/>
                <a:ea typeface="굴림" pitchFamily="50" charset="-127"/>
              </a:rPr>
              <a:t>    - 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When MT1” is due to a weight shift, </a:t>
            </a:r>
            <a:br>
              <a:rPr lang="en-US" altLang="ko-KR" sz="2800" dirty="0">
                <a:latin typeface="Times New Roman" pitchFamily="18" charset="0"/>
                <a:ea typeface="굴림" pitchFamily="50" charset="-127"/>
              </a:rPr>
            </a:b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        </a:t>
            </a:r>
            <a:r>
              <a:rPr lang="en-US" altLang="ko-KR" sz="2800" i="1" dirty="0">
                <a:latin typeface="Times New Roman" pitchFamily="18" charset="0"/>
                <a:ea typeface="굴림" pitchFamily="50" charset="-127"/>
              </a:rPr>
              <a:t>l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 is the distance the weight was moved</a:t>
            </a:r>
          </a:p>
          <a:p>
            <a:pPr eaLnBrk="1" hangingPunct="1"/>
            <a:endParaRPr lang="en-US" altLang="ko-KR" sz="2800" b="1" dirty="0">
              <a:latin typeface="Times New Roman" pitchFamily="18" charset="0"/>
              <a:ea typeface="굴림" pitchFamily="50" charset="-127"/>
            </a:endParaRPr>
          </a:p>
          <a:p>
            <a:pPr eaLnBrk="1" hangingPunct="1"/>
            <a:r>
              <a:rPr lang="en-US" altLang="ko-KR" sz="2800" b="1" dirty="0">
                <a:latin typeface="Times New Roman" pitchFamily="18" charset="0"/>
                <a:ea typeface="굴림" pitchFamily="50" charset="-127"/>
              </a:rPr>
              <a:t>    - 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When MT1” is due to a weight removal or addition,</a:t>
            </a:r>
          </a:p>
          <a:p>
            <a:pPr eaLnBrk="1" hangingPunct="1"/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       </a:t>
            </a:r>
            <a:r>
              <a:rPr lang="en-US" altLang="ko-KR" sz="2800" i="1" dirty="0">
                <a:latin typeface="Times New Roman" pitchFamily="18" charset="0"/>
                <a:ea typeface="굴림" pitchFamily="50" charset="-127"/>
              </a:rPr>
              <a:t>l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 is the distance from the weight to F</a:t>
            </a:r>
            <a:endParaRPr lang="en-US" altLang="ko-KR" sz="2400" dirty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76484" name="Freeform 4"/>
          <p:cNvSpPr>
            <a:spLocks/>
          </p:cNvSpPr>
          <p:nvPr/>
        </p:nvSpPr>
        <p:spPr bwMode="auto">
          <a:xfrm>
            <a:off x="1676400" y="5486400"/>
            <a:ext cx="5334000" cy="1143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35" y="240"/>
              </a:cxn>
              <a:cxn ang="0">
                <a:pos x="3178" y="0"/>
              </a:cxn>
              <a:cxn ang="0">
                <a:pos x="2698" y="672"/>
              </a:cxn>
              <a:cxn ang="0">
                <a:pos x="298" y="720"/>
              </a:cxn>
              <a:cxn ang="0">
                <a:pos x="58" y="528"/>
              </a:cxn>
              <a:cxn ang="0">
                <a:pos x="0" y="240"/>
              </a:cxn>
            </a:cxnLst>
            <a:rect l="0" t="0" r="r" b="b"/>
            <a:pathLst>
              <a:path w="3178" h="720">
                <a:moveTo>
                  <a:pt x="0" y="240"/>
                </a:moveTo>
                <a:cubicBezTo>
                  <a:pt x="45" y="240"/>
                  <a:pt x="90" y="240"/>
                  <a:pt x="135" y="240"/>
                </a:cubicBezTo>
                <a:lnTo>
                  <a:pt x="3178" y="0"/>
                </a:lnTo>
                <a:lnTo>
                  <a:pt x="2698" y="672"/>
                </a:lnTo>
                <a:lnTo>
                  <a:pt x="298" y="720"/>
                </a:lnTo>
                <a:lnTo>
                  <a:pt x="58" y="528"/>
                </a:lnTo>
                <a:lnTo>
                  <a:pt x="0" y="24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1524000" y="4953000"/>
            <a:ext cx="5867400" cy="0"/>
          </a:xfrm>
          <a:prstGeom prst="line">
            <a:avLst/>
          </a:prstGeom>
          <a:noFill/>
          <a:ln w="9525">
            <a:solidFill>
              <a:srgbClr val="FFFF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8" name="Freeform 8"/>
          <p:cNvSpPr>
            <a:spLocks/>
          </p:cNvSpPr>
          <p:nvPr/>
        </p:nvSpPr>
        <p:spPr bwMode="auto">
          <a:xfrm>
            <a:off x="1752600" y="4343400"/>
            <a:ext cx="5105400" cy="609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104" y="0"/>
              </a:cxn>
              <a:cxn ang="0">
                <a:pos x="2592" y="144"/>
              </a:cxn>
              <a:cxn ang="0">
                <a:pos x="3216" y="384"/>
              </a:cxn>
            </a:cxnLst>
            <a:rect l="0" t="0" r="r" b="b"/>
            <a:pathLst>
              <a:path w="3216" h="384">
                <a:moveTo>
                  <a:pt x="0" y="144"/>
                </a:moveTo>
                <a:cubicBezTo>
                  <a:pt x="336" y="72"/>
                  <a:pt x="672" y="0"/>
                  <a:pt x="1104" y="0"/>
                </a:cubicBezTo>
                <a:cubicBezTo>
                  <a:pt x="1536" y="0"/>
                  <a:pt x="2240" y="80"/>
                  <a:pt x="2592" y="144"/>
                </a:cubicBezTo>
                <a:cubicBezTo>
                  <a:pt x="2944" y="208"/>
                  <a:pt x="3080" y="296"/>
                  <a:pt x="3216" y="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9" name="Freeform 9"/>
          <p:cNvSpPr>
            <a:spLocks/>
          </p:cNvSpPr>
          <p:nvPr/>
        </p:nvSpPr>
        <p:spPr bwMode="auto">
          <a:xfrm flipV="1">
            <a:off x="1752600" y="4953000"/>
            <a:ext cx="5105400" cy="609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104" y="0"/>
              </a:cxn>
              <a:cxn ang="0">
                <a:pos x="2592" y="144"/>
              </a:cxn>
              <a:cxn ang="0">
                <a:pos x="3216" y="384"/>
              </a:cxn>
            </a:cxnLst>
            <a:rect l="0" t="0" r="r" b="b"/>
            <a:pathLst>
              <a:path w="3216" h="384">
                <a:moveTo>
                  <a:pt x="0" y="144"/>
                </a:moveTo>
                <a:cubicBezTo>
                  <a:pt x="336" y="72"/>
                  <a:pt x="672" y="0"/>
                  <a:pt x="1104" y="0"/>
                </a:cubicBezTo>
                <a:cubicBezTo>
                  <a:pt x="1536" y="0"/>
                  <a:pt x="2240" y="80"/>
                  <a:pt x="2592" y="144"/>
                </a:cubicBezTo>
                <a:cubicBezTo>
                  <a:pt x="2944" y="208"/>
                  <a:pt x="3080" y="296"/>
                  <a:pt x="3216" y="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0" name="Line 10"/>
          <p:cNvSpPr>
            <a:spLocks noChangeShapeType="1"/>
          </p:cNvSpPr>
          <p:nvPr/>
        </p:nvSpPr>
        <p:spPr bwMode="auto">
          <a:xfrm>
            <a:off x="1752600" y="4572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1" name="Oval 11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2" name="Line 12"/>
          <p:cNvSpPr>
            <a:spLocks noChangeShapeType="1"/>
          </p:cNvSpPr>
          <p:nvPr/>
        </p:nvSpPr>
        <p:spPr bwMode="auto">
          <a:xfrm>
            <a:off x="4038600" y="4191000"/>
            <a:ext cx="0" cy="2667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3" name="Line 13"/>
          <p:cNvSpPr>
            <a:spLocks noChangeShapeType="1"/>
          </p:cNvSpPr>
          <p:nvPr/>
        </p:nvSpPr>
        <p:spPr bwMode="auto">
          <a:xfrm flipV="1">
            <a:off x="623455" y="5749636"/>
            <a:ext cx="7633853" cy="651164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4" name="Line 14"/>
          <p:cNvSpPr>
            <a:spLocks noChangeShapeType="1"/>
          </p:cNvSpPr>
          <p:nvPr/>
        </p:nvSpPr>
        <p:spPr bwMode="auto">
          <a:xfrm>
            <a:off x="35052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5" name="Line 15"/>
          <p:cNvSpPr>
            <a:spLocks noChangeShapeType="1"/>
          </p:cNvSpPr>
          <p:nvPr/>
        </p:nvSpPr>
        <p:spPr bwMode="auto">
          <a:xfrm flipH="1" flipV="1">
            <a:off x="609599" y="6151417"/>
            <a:ext cx="7342909" cy="138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3352800" y="39671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ko-KR" sz="2400" b="1">
                <a:solidFill>
                  <a:srgbClr val="FF3300"/>
                </a:solidFill>
                <a:latin typeface="Times New Roman" pitchFamily="18" charset="0"/>
                <a:ea typeface="굴림" pitchFamily="50" charset="-127"/>
              </a:rPr>
              <a:t>LCF</a:t>
            </a:r>
          </a:p>
        </p:txBody>
      </p:sp>
      <p:sp>
        <p:nvSpPr>
          <p:cNvPr id="276497" name="Line 17"/>
          <p:cNvSpPr>
            <a:spLocks noChangeShapeType="1"/>
          </p:cNvSpPr>
          <p:nvPr/>
        </p:nvSpPr>
        <p:spPr bwMode="auto">
          <a:xfrm flipH="1">
            <a:off x="3505200" y="4354513"/>
            <a:ext cx="11113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8" name="Line 18"/>
          <p:cNvSpPr>
            <a:spLocks noChangeShapeType="1"/>
          </p:cNvSpPr>
          <p:nvPr/>
        </p:nvSpPr>
        <p:spPr bwMode="auto">
          <a:xfrm flipH="1">
            <a:off x="3505200" y="4462463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6821632" y="6102334"/>
            <a:ext cx="196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 dirty="0">
                <a:solidFill>
                  <a:srgbClr val="FF3300"/>
                </a:solidFill>
                <a:latin typeface="Times New Roman" pitchFamily="18" charset="0"/>
                <a:ea typeface="굴림" pitchFamily="50" charset="-127"/>
              </a:rPr>
              <a:t>New waterline</a:t>
            </a:r>
          </a:p>
        </p:txBody>
      </p:sp>
      <p:sp>
        <p:nvSpPr>
          <p:cNvPr id="276500" name="Oval 20"/>
          <p:cNvSpPr>
            <a:spLocks noChangeArrowheads="1"/>
          </p:cNvSpPr>
          <p:nvPr/>
        </p:nvSpPr>
        <p:spPr bwMode="auto">
          <a:xfrm>
            <a:off x="3429000" y="6096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2" name="Rectangle 22"/>
          <p:cNvSpPr>
            <a:spLocks noChangeArrowheads="1"/>
          </p:cNvSpPr>
          <p:nvPr/>
        </p:nvSpPr>
        <p:spPr bwMode="auto">
          <a:xfrm rot="-230724">
            <a:off x="2555875" y="5476875"/>
            <a:ext cx="490538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/>
              <a:t>W</a:t>
            </a:r>
            <a:r>
              <a:rPr lang="en-US" i="1" baseline="-25000" dirty="0"/>
              <a:t>1</a:t>
            </a:r>
          </a:p>
        </p:txBody>
      </p:sp>
      <p:sp>
        <p:nvSpPr>
          <p:cNvPr id="276504" name="Line 24"/>
          <p:cNvSpPr>
            <a:spLocks noChangeShapeType="1"/>
          </p:cNvSpPr>
          <p:nvPr/>
        </p:nvSpPr>
        <p:spPr bwMode="auto">
          <a:xfrm flipV="1">
            <a:off x="5822950" y="4737100"/>
            <a:ext cx="11113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05" name="Line 25"/>
          <p:cNvSpPr>
            <a:spLocks noChangeShapeType="1"/>
          </p:cNvSpPr>
          <p:nvPr/>
        </p:nvSpPr>
        <p:spPr bwMode="auto">
          <a:xfrm>
            <a:off x="2786063" y="5070475"/>
            <a:ext cx="3027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06" name="Text Box 26"/>
          <p:cNvSpPr txBox="1">
            <a:spLocks noChangeArrowheads="1"/>
          </p:cNvSpPr>
          <p:nvPr/>
        </p:nvSpPr>
        <p:spPr bwMode="auto">
          <a:xfrm>
            <a:off x="4267200" y="4648200"/>
            <a:ext cx="371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7" name="Rectangle 27"/>
          <p:cNvSpPr>
            <a:spLocks noChangeArrowheads="1"/>
          </p:cNvSpPr>
          <p:nvPr/>
        </p:nvSpPr>
        <p:spPr bwMode="auto">
          <a:xfrm rot="-230724">
            <a:off x="5603875" y="5237163"/>
            <a:ext cx="49053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/>
              <a:t>W</a:t>
            </a:r>
            <a:r>
              <a:rPr lang="en-US" i="1" baseline="-25000" dirty="0"/>
              <a:t>0</a:t>
            </a:r>
          </a:p>
        </p:txBody>
      </p:sp>
      <p:sp>
        <p:nvSpPr>
          <p:cNvPr id="276508" name="Line 28"/>
          <p:cNvSpPr>
            <a:spLocks noChangeShapeType="1"/>
          </p:cNvSpPr>
          <p:nvPr/>
        </p:nvSpPr>
        <p:spPr bwMode="auto">
          <a:xfrm flipV="1">
            <a:off x="2786063" y="4976813"/>
            <a:ext cx="11112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lcac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848600" cy="50546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757488" y="73025"/>
            <a:ext cx="3836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Aerostatic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ko-KR" sz="3200" b="1">
                <a:latin typeface="Times New Roman" pitchFamily="18" charset="0"/>
                <a:ea typeface="굴림" pitchFamily="50" charset="-127"/>
              </a:rPr>
              <a:t>Curves of Forms</a:t>
            </a:r>
            <a:endParaRPr lang="en-US" altLang="ko-KR" sz="3200" b="1" i="1">
              <a:latin typeface="Times New Roman" pitchFamily="18" charset="0"/>
              <a:ea typeface="굴림" pitchFamily="50" charset="-127"/>
            </a:endParaRPr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838200" y="1295400"/>
          <a:ext cx="996950" cy="546100"/>
        </p:xfrm>
        <a:graphic>
          <a:graphicData uri="http://schemas.openxmlformats.org/presentationml/2006/ole">
            <p:oleObj spid="_x0000_s448514" name="Equation" r:id="rId3" imgW="393480" imgH="215640" progId="Equation.3">
              <p:embed/>
            </p:oleObj>
          </a:graphicData>
        </a:graphic>
      </p:graphicFrame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ko-KR" altLang="en-US" sz="2400">
                <a:latin typeface="Times New Roman" pitchFamily="18" charset="0"/>
                <a:ea typeface="굴림" pitchFamily="50" charset="-127"/>
              </a:rPr>
              <a:t> 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822325" y="1717675"/>
            <a:ext cx="7760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ko-KR" altLang="en-US" sz="2400" dirty="0">
                <a:latin typeface="Times New Roman" pitchFamily="18" charset="0"/>
                <a:ea typeface="굴림" pitchFamily="50" charset="-127"/>
              </a:rPr>
              <a:t>-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Distance in feet from the keel to the longitudinal </a:t>
            </a:r>
            <a:r>
              <a:rPr lang="en-US" altLang="ko-KR" sz="2400" dirty="0" err="1">
                <a:latin typeface="Times New Roman" pitchFamily="18" charset="0"/>
                <a:ea typeface="굴림" pitchFamily="50" charset="-127"/>
              </a:rPr>
              <a:t>metacenter</a:t>
            </a:r>
            <a:endParaRPr lang="en-US" altLang="ko-KR" sz="2400" dirty="0">
              <a:latin typeface="Times New Roman" pitchFamily="18" charset="0"/>
              <a:ea typeface="굴림" pitchFamily="50" charset="-127"/>
            </a:endParaRPr>
          </a:p>
        </p:txBody>
      </p:sp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838200" y="2209800"/>
          <a:ext cx="996950" cy="546100"/>
        </p:xfrm>
        <a:graphic>
          <a:graphicData uri="http://schemas.openxmlformats.org/presentationml/2006/ole">
            <p:oleObj spid="_x0000_s448515" name="Equation" r:id="rId4" imgW="393480" imgH="215640" progId="Equation.3">
              <p:embed/>
            </p:oleObj>
          </a:graphicData>
        </a:graphic>
      </p:graphicFrame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533400" y="13716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ko-KR" altLang="en-US" sz="2400">
                <a:latin typeface="Times New Roman" pitchFamily="18" charset="0"/>
                <a:ea typeface="굴림" pitchFamily="50" charset="-127"/>
              </a:rPr>
              <a:t> </a:t>
            </a: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609600" y="2667000"/>
            <a:ext cx="7754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ko-KR" altLang="en-US" sz="2400" dirty="0">
                <a:latin typeface="Times New Roman" pitchFamily="18" charset="0"/>
                <a:ea typeface="굴림" pitchFamily="50" charset="-127"/>
              </a:rPr>
              <a:t>   -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Distance in feet from the keel to the transverse </a:t>
            </a:r>
            <a:r>
              <a:rPr lang="en-US" altLang="ko-KR" sz="2400" dirty="0" err="1">
                <a:latin typeface="Times New Roman" pitchFamily="18" charset="0"/>
                <a:ea typeface="굴림" pitchFamily="50" charset="-127"/>
              </a:rPr>
              <a:t>metacenter</a:t>
            </a:r>
            <a:endParaRPr lang="en-US" altLang="ko-KR" sz="2400" dirty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77513" name="Rectangle 9"/>
          <p:cNvSpPr>
            <a:spLocks noChangeArrowheads="1"/>
          </p:cNvSpPr>
          <p:nvPr/>
        </p:nvSpPr>
        <p:spPr bwMode="auto">
          <a:xfrm rot="740321">
            <a:off x="1004888" y="3886200"/>
            <a:ext cx="1905000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7514" name="Line 10"/>
          <p:cNvSpPr>
            <a:spLocks noChangeShapeType="1"/>
          </p:cNvSpPr>
          <p:nvPr/>
        </p:nvSpPr>
        <p:spPr bwMode="auto">
          <a:xfrm>
            <a:off x="609600" y="4419600"/>
            <a:ext cx="2819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15" name="Line 11"/>
          <p:cNvSpPr>
            <a:spLocks noChangeShapeType="1"/>
          </p:cNvSpPr>
          <p:nvPr/>
        </p:nvSpPr>
        <p:spPr bwMode="auto">
          <a:xfrm>
            <a:off x="609600" y="4114800"/>
            <a:ext cx="2743200" cy="609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 flipH="1">
            <a:off x="1690688" y="3352800"/>
            <a:ext cx="6096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17" name="Line 13"/>
          <p:cNvSpPr>
            <a:spLocks noChangeShapeType="1"/>
          </p:cNvSpPr>
          <p:nvPr/>
        </p:nvSpPr>
        <p:spPr bwMode="auto">
          <a:xfrm flipV="1">
            <a:off x="2209800" y="3276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2346325" y="3394075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M</a:t>
            </a: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1355725" y="53752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K</a:t>
            </a:r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2286000" y="4800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B</a:t>
            </a:r>
          </a:p>
        </p:txBody>
      </p:sp>
      <p:sp>
        <p:nvSpPr>
          <p:cNvPr id="277521" name="Rectangle 17"/>
          <p:cNvSpPr>
            <a:spLocks noChangeArrowheads="1"/>
          </p:cNvSpPr>
          <p:nvPr/>
        </p:nvSpPr>
        <p:spPr bwMode="auto">
          <a:xfrm rot="-21352407">
            <a:off x="4038600" y="4648200"/>
            <a:ext cx="4572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ko-KR" altLang="en-US" sz="24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77522" name="Line 18"/>
          <p:cNvSpPr>
            <a:spLocks noChangeShapeType="1"/>
          </p:cNvSpPr>
          <p:nvPr/>
        </p:nvSpPr>
        <p:spPr bwMode="auto">
          <a:xfrm>
            <a:off x="3810000" y="4800600"/>
            <a:ext cx="5105400" cy="381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23" name="Line 19"/>
          <p:cNvSpPr>
            <a:spLocks noChangeShapeType="1"/>
          </p:cNvSpPr>
          <p:nvPr/>
        </p:nvSpPr>
        <p:spPr bwMode="auto">
          <a:xfrm flipV="1">
            <a:off x="3810000" y="4953000"/>
            <a:ext cx="50292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24" name="Line 20"/>
          <p:cNvSpPr>
            <a:spLocks noChangeShapeType="1"/>
          </p:cNvSpPr>
          <p:nvPr/>
        </p:nvSpPr>
        <p:spPr bwMode="auto">
          <a:xfrm flipH="1">
            <a:off x="6324600" y="3200400"/>
            <a:ext cx="1524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25" name="Line 21"/>
          <p:cNvSpPr>
            <a:spLocks noChangeShapeType="1"/>
          </p:cNvSpPr>
          <p:nvPr/>
        </p:nvSpPr>
        <p:spPr bwMode="auto">
          <a:xfrm flipV="1">
            <a:off x="6477000" y="3276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26" name="Text Box 22"/>
          <p:cNvSpPr txBox="1">
            <a:spLocks noChangeArrowheads="1"/>
          </p:cNvSpPr>
          <p:nvPr/>
        </p:nvSpPr>
        <p:spPr bwMode="auto">
          <a:xfrm>
            <a:off x="6553200" y="3200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M</a:t>
            </a:r>
          </a:p>
        </p:txBody>
      </p:sp>
      <p:sp>
        <p:nvSpPr>
          <p:cNvPr id="277527" name="Text Box 23"/>
          <p:cNvSpPr txBox="1">
            <a:spLocks noChangeArrowheads="1"/>
          </p:cNvSpPr>
          <p:nvPr/>
        </p:nvSpPr>
        <p:spPr bwMode="auto">
          <a:xfrm>
            <a:off x="6629400" y="510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B</a:t>
            </a:r>
          </a:p>
        </p:txBody>
      </p:sp>
      <p:sp>
        <p:nvSpPr>
          <p:cNvPr id="277528" name="Text Box 24"/>
          <p:cNvSpPr txBox="1">
            <a:spLocks noChangeArrowheads="1"/>
          </p:cNvSpPr>
          <p:nvPr/>
        </p:nvSpPr>
        <p:spPr bwMode="auto">
          <a:xfrm>
            <a:off x="5943600" y="5638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K</a:t>
            </a:r>
          </a:p>
        </p:txBody>
      </p:sp>
      <p:graphicFrame>
        <p:nvGraphicFramePr>
          <p:cNvPr id="277529" name="Object 25"/>
          <p:cNvGraphicFramePr>
            <a:graphicFrameLocks noChangeAspect="1"/>
          </p:cNvGraphicFramePr>
          <p:nvPr/>
        </p:nvGraphicFramePr>
        <p:xfrm>
          <a:off x="7010400" y="6096000"/>
          <a:ext cx="996950" cy="546100"/>
        </p:xfrm>
        <a:graphic>
          <a:graphicData uri="http://schemas.openxmlformats.org/presentationml/2006/ole">
            <p:oleObj spid="_x0000_s448516" name="Equation" r:id="rId5" imgW="393480" imgH="215640" progId="Equation.3">
              <p:embed/>
            </p:oleObj>
          </a:graphicData>
        </a:graphic>
      </p:graphicFrame>
      <p:graphicFrame>
        <p:nvGraphicFramePr>
          <p:cNvPr id="277530" name="Object 26"/>
          <p:cNvGraphicFramePr>
            <a:graphicFrameLocks noChangeAspect="1"/>
          </p:cNvGraphicFramePr>
          <p:nvPr/>
        </p:nvGraphicFramePr>
        <p:xfrm>
          <a:off x="1066800" y="6019800"/>
          <a:ext cx="996950" cy="546100"/>
        </p:xfrm>
        <a:graphic>
          <a:graphicData uri="http://schemas.openxmlformats.org/presentationml/2006/ole">
            <p:oleObj spid="_x0000_s448517" name="Equation" r:id="rId6" imgW="393480" imgH="215640" progId="Equation.3">
              <p:embed/>
            </p:oleObj>
          </a:graphicData>
        </a:graphic>
      </p:graphicFrame>
      <p:sp>
        <p:nvSpPr>
          <p:cNvPr id="277531" name="Text Box 27"/>
          <p:cNvSpPr txBox="1">
            <a:spLocks noChangeArrowheads="1"/>
          </p:cNvSpPr>
          <p:nvPr/>
        </p:nvSpPr>
        <p:spPr bwMode="auto">
          <a:xfrm>
            <a:off x="8289925" y="58324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FP</a:t>
            </a:r>
          </a:p>
        </p:txBody>
      </p:sp>
      <p:sp>
        <p:nvSpPr>
          <p:cNvPr id="277532" name="Text Box 28"/>
          <p:cNvSpPr txBox="1">
            <a:spLocks noChangeArrowheads="1"/>
          </p:cNvSpPr>
          <p:nvPr/>
        </p:nvSpPr>
        <p:spPr bwMode="auto">
          <a:xfrm>
            <a:off x="3717925" y="552767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>
                <a:latin typeface="Times New Roman" pitchFamily="18" charset="0"/>
                <a:ea typeface="굴림" pitchFamily="50" charset="-127"/>
              </a:rPr>
              <a:t>AP</a:t>
            </a:r>
          </a:p>
        </p:txBody>
      </p:sp>
      <p:sp>
        <p:nvSpPr>
          <p:cNvPr id="277533" name="Oval 29"/>
          <p:cNvSpPr>
            <a:spLocks noChangeArrowheads="1"/>
          </p:cNvSpPr>
          <p:nvPr/>
        </p:nvSpPr>
        <p:spPr bwMode="auto">
          <a:xfrm>
            <a:off x="2133600" y="3657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34" name="Oval 30"/>
          <p:cNvSpPr>
            <a:spLocks noChangeArrowheads="1"/>
          </p:cNvSpPr>
          <p:nvPr/>
        </p:nvSpPr>
        <p:spPr bwMode="auto">
          <a:xfrm>
            <a:off x="2133600" y="502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35" name="Oval 31"/>
          <p:cNvSpPr>
            <a:spLocks noChangeArrowheads="1"/>
          </p:cNvSpPr>
          <p:nvPr/>
        </p:nvSpPr>
        <p:spPr bwMode="auto">
          <a:xfrm>
            <a:off x="6400800" y="3352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36" name="Oval 32"/>
          <p:cNvSpPr>
            <a:spLocks noChangeArrowheads="1"/>
          </p:cNvSpPr>
          <p:nvPr/>
        </p:nvSpPr>
        <p:spPr bwMode="auto">
          <a:xfrm>
            <a:off x="64008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37" name="Oval 33"/>
          <p:cNvSpPr>
            <a:spLocks noChangeArrowheads="1"/>
          </p:cNvSpPr>
          <p:nvPr/>
        </p:nvSpPr>
        <p:spPr bwMode="auto">
          <a:xfrm>
            <a:off x="1882775" y="4724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38" name="Line 34"/>
          <p:cNvSpPr>
            <a:spLocks noChangeShapeType="1"/>
          </p:cNvSpPr>
          <p:nvPr/>
        </p:nvSpPr>
        <p:spPr bwMode="auto">
          <a:xfrm>
            <a:off x="1981200" y="4191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39" name="Line 35"/>
          <p:cNvSpPr>
            <a:spLocks noChangeShapeType="1"/>
          </p:cNvSpPr>
          <p:nvPr/>
        </p:nvSpPr>
        <p:spPr bwMode="auto">
          <a:xfrm flipV="1">
            <a:off x="2209800" y="5257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40" name="Oval 36"/>
          <p:cNvSpPr>
            <a:spLocks noChangeArrowheads="1"/>
          </p:cNvSpPr>
          <p:nvPr/>
        </p:nvSpPr>
        <p:spPr bwMode="auto">
          <a:xfrm>
            <a:off x="6288088" y="510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41" name="Line 37"/>
          <p:cNvSpPr>
            <a:spLocks noChangeShapeType="1"/>
          </p:cNvSpPr>
          <p:nvPr/>
        </p:nvSpPr>
        <p:spPr bwMode="auto">
          <a:xfrm>
            <a:off x="6388100" y="472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42" name="Line 38"/>
          <p:cNvSpPr>
            <a:spLocks noChangeShapeType="1"/>
          </p:cNvSpPr>
          <p:nvPr/>
        </p:nvSpPr>
        <p:spPr bwMode="auto">
          <a:xfrm flipV="1">
            <a:off x="64770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43" name="Oval 39"/>
          <p:cNvSpPr>
            <a:spLocks noChangeArrowheads="1"/>
          </p:cNvSpPr>
          <p:nvPr/>
        </p:nvSpPr>
        <p:spPr bwMode="auto">
          <a:xfrm>
            <a:off x="1790700" y="5029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44" name="Oval 40"/>
          <p:cNvSpPr>
            <a:spLocks noChangeArrowheads="1"/>
          </p:cNvSpPr>
          <p:nvPr/>
        </p:nvSpPr>
        <p:spPr bwMode="auto">
          <a:xfrm>
            <a:off x="62484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Example Problem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800" dirty="0"/>
              <a:t>A YP has a forward draft of 9.5 ft and an aft draft of 10.5ft.  Using the YP Curves of Form, provide the following information</a:t>
            </a:r>
            <a:r>
              <a:rPr lang="en-US" sz="2800" dirty="0" smtClean="0"/>
              <a:t>: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dirty="0" smtClean="0"/>
              <a:t>= _____	</a:t>
            </a:r>
            <a:r>
              <a:rPr lang="en-US" sz="2800" dirty="0"/>
              <a:t>		KM</a:t>
            </a:r>
            <a:r>
              <a:rPr lang="en-US" sz="2800" baseline="-25000" dirty="0"/>
              <a:t>T</a:t>
            </a:r>
            <a:r>
              <a:rPr lang="en-US" sz="2800" dirty="0"/>
              <a:t>=____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WPA= _____		LCB</a:t>
            </a:r>
            <a:r>
              <a:rPr lang="en-US" sz="2800" dirty="0"/>
              <a:t>=____	</a:t>
            </a:r>
            <a:endParaRPr lang="en-US" sz="28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LCF=	_____		</a:t>
            </a:r>
            <a:r>
              <a:rPr lang="en-US" sz="2800" dirty="0" smtClean="0"/>
              <a:t>	VCB</a:t>
            </a:r>
            <a:r>
              <a:rPr lang="en-US" sz="2800" dirty="0"/>
              <a:t>=____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TPI=____		</a:t>
            </a:r>
            <a:r>
              <a:rPr lang="en-US" sz="2800" dirty="0" smtClean="0"/>
              <a:t>	KM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=____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MT1”=_________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238"/>
            <a:ext cx="91440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238"/>
            <a:ext cx="91440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987" name="Line 3"/>
          <p:cNvSpPr>
            <a:spLocks noChangeShapeType="1"/>
          </p:cNvSpPr>
          <p:nvPr/>
        </p:nvSpPr>
        <p:spPr bwMode="auto">
          <a:xfrm>
            <a:off x="1447800" y="2590800"/>
            <a:ext cx="6477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88" name="Line 4"/>
          <p:cNvSpPr>
            <a:spLocks noChangeShapeType="1"/>
          </p:cNvSpPr>
          <p:nvPr/>
        </p:nvSpPr>
        <p:spPr bwMode="auto">
          <a:xfrm>
            <a:off x="5257800" y="2590800"/>
            <a:ext cx="0" cy="213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 flipV="1">
            <a:off x="4638675" y="2362200"/>
            <a:ext cx="9906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1" name="Line 7"/>
          <p:cNvSpPr>
            <a:spLocks noChangeShapeType="1"/>
          </p:cNvSpPr>
          <p:nvPr/>
        </p:nvSpPr>
        <p:spPr bwMode="auto">
          <a:xfrm flipV="1">
            <a:off x="771525" y="5334000"/>
            <a:ext cx="2162175" cy="190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Example Answer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600200"/>
            <a:ext cx="8749144" cy="4842164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	A YP has a forward draft of 9.5 ft and an aft draft of 10.5ft.  Using the YP Curves of Form, provide the following information: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latin typeface="Symbol" pitchFamily="18" charset="2"/>
              </a:rPr>
              <a:t>D </a:t>
            </a:r>
            <a:r>
              <a:rPr lang="en-US" sz="2400" dirty="0" smtClean="0"/>
              <a:t>= </a:t>
            </a:r>
            <a:r>
              <a:rPr lang="en-US" sz="2400" u="sng" dirty="0" smtClean="0"/>
              <a:t>192.5×2 LT = 385 LT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dirty="0" smtClean="0"/>
              <a:t>	KM</a:t>
            </a:r>
            <a:r>
              <a:rPr lang="en-US" sz="2400" baseline="-25000" dirty="0" smtClean="0"/>
              <a:t>T </a:t>
            </a:r>
            <a:r>
              <a:rPr lang="en-US" sz="2400" dirty="0" smtClean="0"/>
              <a:t>= </a:t>
            </a:r>
            <a:r>
              <a:rPr lang="en-US" sz="2400" u="sng" dirty="0" smtClean="0"/>
              <a:t>192.5</a:t>
            </a:r>
            <a:r>
              <a:rPr lang="en-US" sz="2400" u="sng" dirty="0"/>
              <a:t>×.</a:t>
            </a:r>
            <a:r>
              <a:rPr lang="en-US" sz="2400" u="sng" dirty="0" smtClean="0"/>
              <a:t>06 ft = 11.55 ft</a:t>
            </a:r>
            <a:endParaRPr lang="en-US" sz="24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/>
              <a:t>WPA = </a:t>
            </a:r>
            <a:r>
              <a:rPr lang="en-US" sz="2400" u="sng" dirty="0" smtClean="0"/>
              <a:t>235×8.4 ft² = 1974 ft²</a:t>
            </a:r>
            <a:r>
              <a:rPr lang="en-US" sz="2400" dirty="0" smtClean="0"/>
              <a:t>	</a:t>
            </a:r>
            <a:r>
              <a:rPr lang="en-US" sz="2400" dirty="0" smtClean="0"/>
              <a:t>LCB </a:t>
            </a:r>
            <a:r>
              <a:rPr lang="en-US" sz="2400" dirty="0" smtClean="0"/>
              <a:t>= </a:t>
            </a:r>
            <a:r>
              <a:rPr lang="en-US" sz="2400" u="sng" dirty="0" smtClean="0"/>
              <a:t>56 ft </a:t>
            </a:r>
            <a:r>
              <a:rPr lang="en-US" sz="2400" u="sng" dirty="0"/>
              <a:t>fm FP</a:t>
            </a:r>
            <a:r>
              <a:rPr lang="en-US" sz="2400" dirty="0"/>
              <a:t>	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/>
              <a:t>LCF = </a:t>
            </a:r>
            <a:r>
              <a:rPr lang="en-US" sz="2400" u="sng" dirty="0" smtClean="0"/>
              <a:t>56 ft </a:t>
            </a:r>
            <a:r>
              <a:rPr lang="en-US" sz="2400" u="sng" dirty="0"/>
              <a:t>fm </a:t>
            </a:r>
            <a:r>
              <a:rPr lang="en-US" sz="2400" u="sng" dirty="0" smtClean="0"/>
              <a:t>FP</a:t>
            </a:r>
            <a:r>
              <a:rPr lang="en-US" sz="2400" dirty="0" smtClean="0"/>
              <a:t>			VCB = </a:t>
            </a:r>
            <a:r>
              <a:rPr lang="en-US" sz="2400" u="sng" dirty="0" smtClean="0"/>
              <a:t>125</a:t>
            </a:r>
            <a:r>
              <a:rPr lang="en-US" sz="2400" u="sng" dirty="0"/>
              <a:t>×.</a:t>
            </a:r>
            <a:r>
              <a:rPr lang="en-US" sz="2400" u="sng" dirty="0" smtClean="0"/>
              <a:t>05 ft = 6.25 ft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/>
              <a:t>TPI = </a:t>
            </a:r>
            <a:r>
              <a:rPr lang="en-US" sz="2400" u="sng" dirty="0" smtClean="0"/>
              <a:t>235×.02 LT/in = 4.7 LT/in</a:t>
            </a:r>
            <a:r>
              <a:rPr lang="en-US" sz="2400" dirty="0" smtClean="0"/>
              <a:t>	</a:t>
            </a:r>
            <a:r>
              <a:rPr lang="en-US" sz="2400" dirty="0" smtClean="0"/>
              <a:t>KM</a:t>
            </a:r>
            <a:r>
              <a:rPr lang="en-US" sz="2400" baseline="-25000" dirty="0" smtClean="0"/>
              <a:t>L </a:t>
            </a:r>
            <a:r>
              <a:rPr lang="en-US" sz="2400" dirty="0" smtClean="0"/>
              <a:t>= </a:t>
            </a:r>
            <a:r>
              <a:rPr lang="en-US" sz="2400" u="sng" dirty="0" smtClean="0"/>
              <a:t>112×1 ft = 112 ft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/>
              <a:t>MT1” = </a:t>
            </a:r>
            <a:r>
              <a:rPr lang="en-US" sz="2400" u="sng" dirty="0" smtClean="0"/>
              <a:t>250×.141 ft-LT/in = 35.25 ft-LT/in</a:t>
            </a:r>
            <a:endParaRPr lang="en-US" sz="24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Example Problem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502920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800"/>
              <a:t>A 40 foot boat has the following Table of Offsets</a:t>
            </a:r>
          </a:p>
          <a:p>
            <a:pPr>
              <a:buFontTx/>
              <a:buNone/>
            </a:pPr>
            <a:r>
              <a:rPr lang="en-US" sz="2800"/>
              <a:t>(Half Breadths in Feet):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/>
              <a:t>What is the area of the waterplane at a draft of 4 feet?</a:t>
            </a:r>
          </a:p>
        </p:txBody>
      </p:sp>
      <p:graphicFrame>
        <p:nvGraphicFramePr>
          <p:cNvPr id="34714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" y="2590800"/>
          <a:ext cx="7620000" cy="1854200"/>
        </p:xfrm>
        <a:graphic>
          <a:graphicData uri="http://schemas.openxmlformats.org/presentationml/2006/ole">
            <p:oleObj spid="_x0000_s347140" name="Worksheet" r:id="rId4" imgW="7034040" imgH="13968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pPr algn="l"/>
            <a:r>
              <a:rPr lang="en-US"/>
              <a:t>Example Answer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9144000" cy="411480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400"/>
              <a:t>A</a:t>
            </a:r>
            <a:r>
              <a:rPr lang="en-US" sz="2400" baseline="-25000"/>
              <a:t>WP</a:t>
            </a:r>
            <a:r>
              <a:rPr lang="en-US" sz="2400"/>
              <a:t>=2</a:t>
            </a:r>
            <a:r>
              <a:rPr lang="en-US" sz="2400">
                <a:latin typeface="Symbol" pitchFamily="18" charset="2"/>
              </a:rPr>
              <a:t>ò</a:t>
            </a:r>
            <a:r>
              <a:rPr lang="en-US" sz="2400"/>
              <a:t>y(x)dx</a:t>
            </a:r>
          </a:p>
          <a:p>
            <a:pPr>
              <a:buFontTx/>
              <a:buNone/>
            </a:pPr>
            <a:endParaRPr lang="en-US" sz="2400">
              <a:latin typeface="Symbol" pitchFamily="18" charset="2"/>
            </a:endParaRPr>
          </a:p>
          <a:p>
            <a:pPr>
              <a:buFontTx/>
              <a:buNone/>
            </a:pPr>
            <a:r>
              <a:rPr lang="en-US" sz="2400">
                <a:latin typeface="Symbol" pitchFamily="18" charset="2"/>
              </a:rPr>
              <a:t>ò</a:t>
            </a:r>
            <a:r>
              <a:rPr lang="en-US" sz="2400"/>
              <a:t>ydx=s/3*[</a:t>
            </a:r>
            <a:r>
              <a:rPr lang="en-US" sz="2400">
                <a:solidFill>
                  <a:srgbClr val="FF0000"/>
                </a:solidFill>
              </a:rPr>
              <a:t>1</a:t>
            </a:r>
            <a:r>
              <a:rPr lang="en-US" sz="2400"/>
              <a:t>y</a:t>
            </a:r>
            <a:r>
              <a:rPr lang="en-US" sz="2400" baseline="-25000"/>
              <a:t>0</a:t>
            </a:r>
            <a:r>
              <a:rPr lang="en-US" sz="2400"/>
              <a:t>+</a:t>
            </a:r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/>
              <a:t>y</a:t>
            </a:r>
            <a:r>
              <a:rPr lang="en-US" sz="2400" baseline="-25000"/>
              <a:t>1</a:t>
            </a:r>
            <a:r>
              <a:rPr lang="en-US" sz="2400"/>
              <a:t>+…+</a:t>
            </a:r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/>
              <a:t>y</a:t>
            </a:r>
            <a:r>
              <a:rPr lang="en-US" sz="2400" baseline="-25000"/>
              <a:t>n-2</a:t>
            </a:r>
            <a:r>
              <a:rPr lang="en-US" sz="2400"/>
              <a:t>+</a:t>
            </a:r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/>
              <a:t>y</a:t>
            </a:r>
            <a:r>
              <a:rPr lang="en-US" sz="2400" baseline="-25000"/>
              <a:t>n-1</a:t>
            </a:r>
            <a:r>
              <a:rPr lang="en-US" sz="2400"/>
              <a:t>+</a:t>
            </a:r>
            <a:r>
              <a:rPr lang="en-US" sz="2400">
                <a:solidFill>
                  <a:srgbClr val="FF0000"/>
                </a:solidFill>
              </a:rPr>
              <a:t>1</a:t>
            </a:r>
            <a:r>
              <a:rPr lang="en-US" sz="2400"/>
              <a:t>y</a:t>
            </a:r>
            <a:r>
              <a:rPr lang="en-US" sz="2400" baseline="-25000"/>
              <a:t>n</a:t>
            </a:r>
            <a:r>
              <a:rPr lang="en-US" sz="2400"/>
              <a:t>]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A</a:t>
            </a:r>
            <a:r>
              <a:rPr lang="en-US" sz="2400" baseline="-25000"/>
              <a:t>WP</a:t>
            </a:r>
            <a:r>
              <a:rPr lang="en-US" sz="2400"/>
              <a:t>=2*10ft/3*[</a:t>
            </a:r>
            <a:r>
              <a:rPr lang="en-US" sz="2400">
                <a:solidFill>
                  <a:srgbClr val="FF0000"/>
                </a:solidFill>
              </a:rPr>
              <a:t>1</a:t>
            </a:r>
            <a:r>
              <a:rPr lang="en-US" sz="2400"/>
              <a:t>(1.1ft)+</a:t>
            </a:r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/>
              <a:t>(5.2ft)+</a:t>
            </a:r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/>
              <a:t>(8.6ft)+</a:t>
            </a:r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/>
              <a:t>(10.1ft)+</a:t>
            </a:r>
            <a:r>
              <a:rPr lang="en-US" sz="2400">
                <a:solidFill>
                  <a:srgbClr val="FF0000"/>
                </a:solidFill>
              </a:rPr>
              <a:t>1</a:t>
            </a:r>
            <a:r>
              <a:rPr lang="en-US" sz="2400"/>
              <a:t>(10.8ft)]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A</a:t>
            </a:r>
            <a:r>
              <a:rPr lang="en-US" sz="2400" baseline="-25000"/>
              <a:t>WP</a:t>
            </a:r>
            <a:r>
              <a:rPr lang="en-US" sz="2400"/>
              <a:t>=602ft²</a:t>
            </a:r>
          </a:p>
        </p:txBody>
      </p:sp>
      <p:sp>
        <p:nvSpPr>
          <p:cNvPr id="349188" name="Freeform 4"/>
          <p:cNvSpPr>
            <a:spLocks/>
          </p:cNvSpPr>
          <p:nvPr/>
        </p:nvSpPr>
        <p:spPr bwMode="auto">
          <a:xfrm>
            <a:off x="5334000" y="685800"/>
            <a:ext cx="3201988" cy="992188"/>
          </a:xfrm>
          <a:custGeom>
            <a:avLst/>
            <a:gdLst/>
            <a:ahLst/>
            <a:cxnLst>
              <a:cxn ang="0">
                <a:pos x="2016" y="0"/>
              </a:cxn>
              <a:cxn ang="0">
                <a:pos x="1913" y="1"/>
              </a:cxn>
              <a:cxn ang="0">
                <a:pos x="1810" y="3"/>
              </a:cxn>
              <a:cxn ang="0">
                <a:pos x="1710" y="7"/>
              </a:cxn>
              <a:cxn ang="0">
                <a:pos x="1610" y="13"/>
              </a:cxn>
              <a:cxn ang="0">
                <a:pos x="1513" y="20"/>
              </a:cxn>
              <a:cxn ang="0">
                <a:pos x="1416" y="28"/>
              </a:cxn>
              <a:cxn ang="0">
                <a:pos x="1322" y="38"/>
              </a:cxn>
              <a:cxn ang="0">
                <a:pos x="1232" y="49"/>
              </a:cxn>
              <a:cxn ang="0">
                <a:pos x="1142" y="62"/>
              </a:cxn>
              <a:cxn ang="0">
                <a:pos x="1055" y="76"/>
              </a:cxn>
              <a:cxn ang="0">
                <a:pos x="971" y="91"/>
              </a:cxn>
              <a:cxn ang="0">
                <a:pos x="890" y="107"/>
              </a:cxn>
              <a:cxn ang="0">
                <a:pos x="810" y="124"/>
              </a:cxn>
              <a:cxn ang="0">
                <a:pos x="732" y="143"/>
              </a:cxn>
              <a:cxn ang="0">
                <a:pos x="661" y="162"/>
              </a:cxn>
              <a:cxn ang="0">
                <a:pos x="590" y="183"/>
              </a:cxn>
              <a:cxn ang="0">
                <a:pos x="522" y="205"/>
              </a:cxn>
              <a:cxn ang="0">
                <a:pos x="461" y="228"/>
              </a:cxn>
              <a:cxn ang="0">
                <a:pos x="400" y="251"/>
              </a:cxn>
              <a:cxn ang="0">
                <a:pos x="345" y="276"/>
              </a:cxn>
              <a:cxn ang="0">
                <a:pos x="290" y="300"/>
              </a:cxn>
              <a:cxn ang="0">
                <a:pos x="242" y="326"/>
              </a:cxn>
              <a:cxn ang="0">
                <a:pos x="200" y="354"/>
              </a:cxn>
              <a:cxn ang="0">
                <a:pos x="158" y="381"/>
              </a:cxn>
              <a:cxn ang="0">
                <a:pos x="122" y="409"/>
              </a:cxn>
              <a:cxn ang="0">
                <a:pos x="90" y="438"/>
              </a:cxn>
              <a:cxn ang="0">
                <a:pos x="64" y="468"/>
              </a:cxn>
              <a:cxn ang="0">
                <a:pos x="42" y="498"/>
              </a:cxn>
              <a:cxn ang="0">
                <a:pos x="22" y="529"/>
              </a:cxn>
              <a:cxn ang="0">
                <a:pos x="10" y="560"/>
              </a:cxn>
              <a:cxn ang="0">
                <a:pos x="3" y="592"/>
              </a:cxn>
              <a:cxn ang="0">
                <a:pos x="0" y="624"/>
              </a:cxn>
            </a:cxnLst>
            <a:rect l="0" t="0" r="r" b="b"/>
            <a:pathLst>
              <a:path w="2017" h="625">
                <a:moveTo>
                  <a:pt x="2016" y="0"/>
                </a:moveTo>
                <a:lnTo>
                  <a:pt x="1913" y="1"/>
                </a:lnTo>
                <a:lnTo>
                  <a:pt x="1810" y="3"/>
                </a:lnTo>
                <a:lnTo>
                  <a:pt x="1710" y="7"/>
                </a:lnTo>
                <a:lnTo>
                  <a:pt x="1610" y="13"/>
                </a:lnTo>
                <a:lnTo>
                  <a:pt x="1513" y="20"/>
                </a:lnTo>
                <a:lnTo>
                  <a:pt x="1416" y="28"/>
                </a:lnTo>
                <a:lnTo>
                  <a:pt x="1322" y="38"/>
                </a:lnTo>
                <a:lnTo>
                  <a:pt x="1232" y="49"/>
                </a:lnTo>
                <a:lnTo>
                  <a:pt x="1142" y="62"/>
                </a:lnTo>
                <a:lnTo>
                  <a:pt x="1055" y="76"/>
                </a:lnTo>
                <a:lnTo>
                  <a:pt x="971" y="91"/>
                </a:lnTo>
                <a:lnTo>
                  <a:pt x="890" y="107"/>
                </a:lnTo>
                <a:lnTo>
                  <a:pt x="810" y="124"/>
                </a:lnTo>
                <a:lnTo>
                  <a:pt x="732" y="143"/>
                </a:lnTo>
                <a:lnTo>
                  <a:pt x="661" y="162"/>
                </a:lnTo>
                <a:lnTo>
                  <a:pt x="590" y="183"/>
                </a:lnTo>
                <a:lnTo>
                  <a:pt x="522" y="205"/>
                </a:lnTo>
                <a:lnTo>
                  <a:pt x="461" y="228"/>
                </a:lnTo>
                <a:lnTo>
                  <a:pt x="400" y="251"/>
                </a:lnTo>
                <a:lnTo>
                  <a:pt x="345" y="276"/>
                </a:lnTo>
                <a:lnTo>
                  <a:pt x="290" y="300"/>
                </a:lnTo>
                <a:lnTo>
                  <a:pt x="242" y="326"/>
                </a:lnTo>
                <a:lnTo>
                  <a:pt x="200" y="354"/>
                </a:lnTo>
                <a:lnTo>
                  <a:pt x="158" y="381"/>
                </a:lnTo>
                <a:lnTo>
                  <a:pt x="122" y="409"/>
                </a:lnTo>
                <a:lnTo>
                  <a:pt x="90" y="438"/>
                </a:lnTo>
                <a:lnTo>
                  <a:pt x="64" y="468"/>
                </a:lnTo>
                <a:lnTo>
                  <a:pt x="42" y="498"/>
                </a:lnTo>
                <a:lnTo>
                  <a:pt x="22" y="529"/>
                </a:lnTo>
                <a:lnTo>
                  <a:pt x="10" y="560"/>
                </a:lnTo>
                <a:lnTo>
                  <a:pt x="3" y="592"/>
                </a:lnTo>
                <a:lnTo>
                  <a:pt x="0" y="6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5334000" y="685800"/>
            <a:ext cx="0" cy="990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5334000" y="1676400"/>
            <a:ext cx="3352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8534400" y="685800"/>
            <a:ext cx="0" cy="990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>
            <a:off x="6629400" y="762000"/>
            <a:ext cx="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6781800" y="762000"/>
            <a:ext cx="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6477000" y="11430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5" name="Line 11"/>
          <p:cNvSpPr>
            <a:spLocks noChangeShapeType="1"/>
          </p:cNvSpPr>
          <p:nvPr/>
        </p:nvSpPr>
        <p:spPr bwMode="auto">
          <a:xfrm flipH="1">
            <a:off x="6781800" y="11430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>
            <a:off x="6705600" y="838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7" name="Rectangle 13"/>
          <p:cNvSpPr>
            <a:spLocks noChangeArrowheads="1"/>
          </p:cNvSpPr>
          <p:nvPr/>
        </p:nvSpPr>
        <p:spPr bwMode="auto">
          <a:xfrm>
            <a:off x="5167313" y="317500"/>
            <a:ext cx="3095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Y</a:t>
            </a:r>
          </a:p>
        </p:txBody>
      </p:sp>
      <p:sp>
        <p:nvSpPr>
          <p:cNvPr id="349198" name="Rectangle 14"/>
          <p:cNvSpPr>
            <a:spLocks noChangeArrowheads="1"/>
          </p:cNvSpPr>
          <p:nvPr/>
        </p:nvSpPr>
        <p:spPr bwMode="auto">
          <a:xfrm>
            <a:off x="8672513" y="1536700"/>
            <a:ext cx="3095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X</a:t>
            </a:r>
          </a:p>
        </p:txBody>
      </p:sp>
      <p:sp>
        <p:nvSpPr>
          <p:cNvPr id="349199" name="Rectangle 15"/>
          <p:cNvSpPr>
            <a:spLocks noChangeArrowheads="1"/>
          </p:cNvSpPr>
          <p:nvPr/>
        </p:nvSpPr>
        <p:spPr bwMode="auto">
          <a:xfrm>
            <a:off x="6538913" y="393700"/>
            <a:ext cx="4778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y(x)</a:t>
            </a:r>
          </a:p>
        </p:txBody>
      </p:sp>
      <p:sp>
        <p:nvSpPr>
          <p:cNvPr id="349200" name="Rectangle 16"/>
          <p:cNvSpPr>
            <a:spLocks noChangeArrowheads="1"/>
          </p:cNvSpPr>
          <p:nvPr/>
        </p:nvSpPr>
        <p:spPr bwMode="auto">
          <a:xfrm>
            <a:off x="6919913" y="1003300"/>
            <a:ext cx="157956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Station Spacing=dx</a:t>
            </a:r>
          </a:p>
          <a:p>
            <a:pPr eaLnBrk="0" hangingPunct="0"/>
            <a:r>
              <a:rPr lang="en-US" sz="1400">
                <a:latin typeface="Times New Roman" pitchFamily="18" charset="0"/>
              </a:rPr>
              <a:t>=40ft/4=10ft</a:t>
            </a:r>
          </a:p>
        </p:txBody>
      </p:sp>
      <p:sp>
        <p:nvSpPr>
          <p:cNvPr id="349201" name="Rectangle 17"/>
          <p:cNvSpPr>
            <a:spLocks noChangeArrowheads="1"/>
          </p:cNvSpPr>
          <p:nvPr/>
        </p:nvSpPr>
        <p:spPr bwMode="auto">
          <a:xfrm>
            <a:off x="5167313" y="1689100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349202" name="Rectangle 18"/>
          <p:cNvSpPr>
            <a:spLocks noChangeArrowheads="1"/>
          </p:cNvSpPr>
          <p:nvPr/>
        </p:nvSpPr>
        <p:spPr bwMode="auto">
          <a:xfrm>
            <a:off x="6386513" y="1689100"/>
            <a:ext cx="6842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Station</a:t>
            </a:r>
          </a:p>
        </p:txBody>
      </p:sp>
      <p:sp>
        <p:nvSpPr>
          <p:cNvPr id="349203" name="Rectangle 19"/>
          <p:cNvSpPr>
            <a:spLocks noChangeArrowheads="1"/>
          </p:cNvSpPr>
          <p:nvPr/>
        </p:nvSpPr>
        <p:spPr bwMode="auto">
          <a:xfrm>
            <a:off x="8291513" y="1689100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4</a:t>
            </a:r>
          </a:p>
        </p:txBody>
      </p:sp>
      <p:sp>
        <p:nvSpPr>
          <p:cNvPr id="349204" name="Rectangle 20"/>
          <p:cNvSpPr>
            <a:spLocks noChangeArrowheads="1"/>
          </p:cNvSpPr>
          <p:nvPr/>
        </p:nvSpPr>
        <p:spPr bwMode="auto">
          <a:xfrm>
            <a:off x="4573588" y="687388"/>
            <a:ext cx="812800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Half-</a:t>
            </a:r>
          </a:p>
          <a:p>
            <a:pPr eaLnBrk="0" hangingPunct="0"/>
            <a:r>
              <a:rPr lang="en-US" sz="1400">
                <a:latin typeface="Times New Roman" pitchFamily="18" charset="0"/>
              </a:rPr>
              <a:t>Breadths</a:t>
            </a:r>
          </a:p>
          <a:p>
            <a:pPr eaLnBrk="0" hangingPunct="0"/>
            <a:r>
              <a:rPr lang="en-US" sz="1400">
                <a:latin typeface="Times New Roman" pitchFamily="18" charset="0"/>
              </a:rPr>
              <a:t>(Feet)</a:t>
            </a:r>
          </a:p>
        </p:txBody>
      </p:sp>
      <p:sp>
        <p:nvSpPr>
          <p:cNvPr id="349205" name="Rectangle 21"/>
          <p:cNvSpPr>
            <a:spLocks noChangeArrowheads="1"/>
          </p:cNvSpPr>
          <p:nvPr/>
        </p:nvSpPr>
        <p:spPr bwMode="auto">
          <a:xfrm>
            <a:off x="5716588" y="230188"/>
            <a:ext cx="26797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Half-Breadths at 4 Foot Waterlines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609600" y="2284413"/>
            <a:ext cx="86979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Simpson’s Rule is used when a standard integration technique </a:t>
            </a:r>
          </a:p>
          <a:p>
            <a:r>
              <a:rPr lang="en-US"/>
              <a:t>is too involved or not easily performed.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 </a:t>
            </a:r>
            <a:r>
              <a:rPr lang="en-US" sz="2000"/>
              <a:t>A curve that is not defined mathematically</a:t>
            </a:r>
          </a:p>
          <a:p>
            <a:pPr>
              <a:buFontTx/>
              <a:buChar char="•"/>
            </a:pPr>
            <a:r>
              <a:rPr lang="en-US" sz="2000"/>
              <a:t>  A curve that is irregular and not easily defined mathematically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endParaRPr lang="en-US" sz="2000"/>
          </a:p>
          <a:p>
            <a:r>
              <a:rPr lang="en-US" i="1"/>
              <a:t>It is an </a:t>
            </a:r>
            <a:r>
              <a:rPr lang="en-US" sz="2800" i="1">
                <a:solidFill>
                  <a:srgbClr val="FF5050"/>
                </a:solidFill>
              </a:rPr>
              <a:t>APPROXIMATION</a:t>
            </a:r>
            <a:r>
              <a:rPr lang="en-US" i="1"/>
              <a:t> of the true integration</a:t>
            </a:r>
            <a:endParaRPr lang="en-US" sz="2800" i="1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Simpson’s Rule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609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Given an integral in the following form:</a:t>
            </a:r>
          </a:p>
          <a:p>
            <a:endParaRPr lang="en-US"/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0" y="3168650"/>
            <a:ext cx="9144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Where</a:t>
            </a:r>
            <a:r>
              <a:rPr lang="en-US" sz="1600" b="1" i="1"/>
              <a:t> y</a:t>
            </a:r>
            <a:r>
              <a:rPr lang="en-US" sz="1600" b="1"/>
              <a:t> is a function of </a:t>
            </a:r>
            <a:r>
              <a:rPr lang="en-US" sz="1600" b="1" i="1"/>
              <a:t>x</a:t>
            </a:r>
            <a:r>
              <a:rPr lang="en-US" sz="1600" b="1"/>
              <a:t>, that is, </a:t>
            </a:r>
            <a:r>
              <a:rPr lang="en-US" sz="1600" b="1" i="1"/>
              <a:t>y</a:t>
            </a:r>
            <a:r>
              <a:rPr lang="en-US" sz="1600" b="1"/>
              <a:t> is the </a:t>
            </a:r>
            <a:r>
              <a:rPr lang="en-US" sz="1600" b="1" u="sng"/>
              <a:t>dependent</a:t>
            </a:r>
            <a:r>
              <a:rPr lang="en-US" sz="1600" b="1"/>
              <a:t> variable defined by </a:t>
            </a:r>
            <a:r>
              <a:rPr lang="en-US" sz="1600" b="1" i="1"/>
              <a:t>x</a:t>
            </a:r>
            <a:r>
              <a:rPr lang="en-US" sz="1600" b="1"/>
              <a:t>, the integral can </a:t>
            </a:r>
          </a:p>
          <a:p>
            <a:r>
              <a:rPr lang="en-US" sz="1600" b="1"/>
              <a:t>be approximated by dividing the area under the curve into equally spaced sections, Dx,</a:t>
            </a:r>
            <a:r>
              <a:rPr lang="en-US" sz="1800"/>
              <a:t> …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7985125" y="27876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x</a:t>
            </a:r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5715000" y="1295400"/>
            <a:ext cx="1588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>
            <a:off x="5715000" y="2819400"/>
            <a:ext cx="220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5" name="Freeform 11"/>
          <p:cNvSpPr>
            <a:spLocks/>
          </p:cNvSpPr>
          <p:nvPr/>
        </p:nvSpPr>
        <p:spPr bwMode="auto">
          <a:xfrm>
            <a:off x="5715000" y="1524000"/>
            <a:ext cx="19812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144"/>
              </a:cxn>
              <a:cxn ang="0">
                <a:pos x="1008" y="336"/>
              </a:cxn>
              <a:cxn ang="0">
                <a:pos x="1152" y="576"/>
              </a:cxn>
              <a:cxn ang="0">
                <a:pos x="1200" y="768"/>
              </a:cxn>
            </a:cxnLst>
            <a:rect l="0" t="0" r="r" b="b"/>
            <a:pathLst>
              <a:path w="1200" h="768">
                <a:moveTo>
                  <a:pt x="0" y="0"/>
                </a:moveTo>
                <a:cubicBezTo>
                  <a:pt x="204" y="44"/>
                  <a:pt x="408" y="88"/>
                  <a:pt x="576" y="144"/>
                </a:cubicBezTo>
                <a:cubicBezTo>
                  <a:pt x="744" y="200"/>
                  <a:pt x="912" y="264"/>
                  <a:pt x="1008" y="336"/>
                </a:cubicBezTo>
                <a:cubicBezTo>
                  <a:pt x="1104" y="408"/>
                  <a:pt x="1120" y="504"/>
                  <a:pt x="1152" y="576"/>
                </a:cubicBezTo>
                <a:cubicBezTo>
                  <a:pt x="1184" y="648"/>
                  <a:pt x="1192" y="708"/>
                  <a:pt x="1200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7696200" y="1751013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y = f(x)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5486400" y="10668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y</a:t>
            </a:r>
          </a:p>
        </p:txBody>
      </p:sp>
      <p:sp>
        <p:nvSpPr>
          <p:cNvPr id="292880" name="Line 16"/>
          <p:cNvSpPr>
            <a:spLocks noChangeShapeType="1"/>
          </p:cNvSpPr>
          <p:nvPr/>
        </p:nvSpPr>
        <p:spPr bwMode="auto">
          <a:xfrm>
            <a:off x="3352800" y="4114800"/>
            <a:ext cx="1588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>
            <a:off x="3352800" y="5638800"/>
            <a:ext cx="220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82" name="Freeform 18"/>
          <p:cNvSpPr>
            <a:spLocks/>
          </p:cNvSpPr>
          <p:nvPr/>
        </p:nvSpPr>
        <p:spPr bwMode="auto">
          <a:xfrm>
            <a:off x="3352800" y="4344988"/>
            <a:ext cx="19812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144"/>
              </a:cxn>
              <a:cxn ang="0">
                <a:pos x="1008" y="336"/>
              </a:cxn>
              <a:cxn ang="0">
                <a:pos x="1152" y="576"/>
              </a:cxn>
              <a:cxn ang="0">
                <a:pos x="1200" y="768"/>
              </a:cxn>
            </a:cxnLst>
            <a:rect l="0" t="0" r="r" b="b"/>
            <a:pathLst>
              <a:path w="1200" h="768">
                <a:moveTo>
                  <a:pt x="0" y="0"/>
                </a:moveTo>
                <a:cubicBezTo>
                  <a:pt x="204" y="44"/>
                  <a:pt x="408" y="88"/>
                  <a:pt x="576" y="144"/>
                </a:cubicBezTo>
                <a:cubicBezTo>
                  <a:pt x="744" y="200"/>
                  <a:pt x="912" y="264"/>
                  <a:pt x="1008" y="336"/>
                </a:cubicBezTo>
                <a:cubicBezTo>
                  <a:pt x="1104" y="408"/>
                  <a:pt x="1120" y="504"/>
                  <a:pt x="1152" y="576"/>
                </a:cubicBezTo>
                <a:cubicBezTo>
                  <a:pt x="1184" y="648"/>
                  <a:pt x="1192" y="708"/>
                  <a:pt x="1200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5334000" y="4570413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y = f(x)</a:t>
            </a:r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3124200" y="38862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y</a:t>
            </a:r>
          </a:p>
        </p:txBody>
      </p:sp>
      <p:sp>
        <p:nvSpPr>
          <p:cNvPr id="292886" name="Line 22"/>
          <p:cNvSpPr>
            <a:spLocks noChangeShapeType="1"/>
          </p:cNvSpPr>
          <p:nvPr/>
        </p:nvSpPr>
        <p:spPr bwMode="auto">
          <a:xfrm>
            <a:off x="3505200" y="4344988"/>
            <a:ext cx="158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87" name="Line 23"/>
          <p:cNvSpPr>
            <a:spLocks noChangeShapeType="1"/>
          </p:cNvSpPr>
          <p:nvPr/>
        </p:nvSpPr>
        <p:spPr bwMode="auto">
          <a:xfrm>
            <a:off x="3657600" y="4421188"/>
            <a:ext cx="1588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88" name="Line 24"/>
          <p:cNvSpPr>
            <a:spLocks noChangeShapeType="1"/>
          </p:cNvSpPr>
          <p:nvPr/>
        </p:nvSpPr>
        <p:spPr bwMode="auto">
          <a:xfrm>
            <a:off x="3810000" y="4421188"/>
            <a:ext cx="1588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89" name="Line 25"/>
          <p:cNvSpPr>
            <a:spLocks noChangeShapeType="1"/>
          </p:cNvSpPr>
          <p:nvPr/>
        </p:nvSpPr>
        <p:spPr bwMode="auto">
          <a:xfrm>
            <a:off x="3962400" y="4497388"/>
            <a:ext cx="1588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90" name="Line 26"/>
          <p:cNvSpPr>
            <a:spLocks noChangeShapeType="1"/>
          </p:cNvSpPr>
          <p:nvPr/>
        </p:nvSpPr>
        <p:spPr bwMode="auto">
          <a:xfrm>
            <a:off x="4114800" y="4497388"/>
            <a:ext cx="1588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91" name="Line 27"/>
          <p:cNvSpPr>
            <a:spLocks noChangeShapeType="1"/>
          </p:cNvSpPr>
          <p:nvPr/>
        </p:nvSpPr>
        <p:spPr bwMode="auto">
          <a:xfrm>
            <a:off x="4267200" y="4573588"/>
            <a:ext cx="158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92" name="Line 28"/>
          <p:cNvSpPr>
            <a:spLocks noChangeShapeType="1"/>
          </p:cNvSpPr>
          <p:nvPr/>
        </p:nvSpPr>
        <p:spPr bwMode="auto">
          <a:xfrm>
            <a:off x="4419600" y="4649788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93" name="Line 29"/>
          <p:cNvSpPr>
            <a:spLocks noChangeShapeType="1"/>
          </p:cNvSpPr>
          <p:nvPr/>
        </p:nvSpPr>
        <p:spPr bwMode="auto">
          <a:xfrm>
            <a:off x="4572000" y="4649788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94" name="Line 30"/>
          <p:cNvSpPr>
            <a:spLocks noChangeShapeType="1"/>
          </p:cNvSpPr>
          <p:nvPr/>
        </p:nvSpPr>
        <p:spPr bwMode="auto">
          <a:xfrm>
            <a:off x="4724400" y="4725988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95" name="Line 31"/>
          <p:cNvSpPr>
            <a:spLocks noChangeShapeType="1"/>
          </p:cNvSpPr>
          <p:nvPr/>
        </p:nvSpPr>
        <p:spPr bwMode="auto">
          <a:xfrm>
            <a:off x="4876800" y="4802188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96" name="Line 32"/>
          <p:cNvSpPr>
            <a:spLocks noChangeShapeType="1"/>
          </p:cNvSpPr>
          <p:nvPr/>
        </p:nvSpPr>
        <p:spPr bwMode="auto">
          <a:xfrm>
            <a:off x="5029200" y="48783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97" name="Line 33"/>
          <p:cNvSpPr>
            <a:spLocks noChangeShapeType="1"/>
          </p:cNvSpPr>
          <p:nvPr/>
        </p:nvSpPr>
        <p:spPr bwMode="auto">
          <a:xfrm>
            <a:off x="5181600" y="51069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98" name="Rectangle 34"/>
          <p:cNvSpPr>
            <a:spLocks noChangeArrowheads="1"/>
          </p:cNvSpPr>
          <p:nvPr/>
        </p:nvSpPr>
        <p:spPr bwMode="auto">
          <a:xfrm>
            <a:off x="4165600" y="6094413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…and summing the individual areas.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492500" y="5715000"/>
            <a:ext cx="854075" cy="360363"/>
            <a:chOff x="2016" y="3661"/>
            <a:chExt cx="1081" cy="272"/>
          </a:xfrm>
        </p:grpSpPr>
        <p:sp>
          <p:nvSpPr>
            <p:cNvPr id="292901" name="Line 37"/>
            <p:cNvSpPr>
              <a:spLocks noChangeShapeType="1"/>
            </p:cNvSpPr>
            <p:nvPr/>
          </p:nvSpPr>
          <p:spPr bwMode="auto">
            <a:xfrm>
              <a:off x="2208" y="366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902" name="Line 38"/>
            <p:cNvSpPr>
              <a:spLocks noChangeShapeType="1"/>
            </p:cNvSpPr>
            <p:nvPr/>
          </p:nvSpPr>
          <p:spPr bwMode="auto">
            <a:xfrm>
              <a:off x="2400" y="366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903" name="Text Box 39"/>
            <p:cNvSpPr txBox="1">
              <a:spLocks noChangeArrowheads="1"/>
            </p:cNvSpPr>
            <p:nvPr/>
          </p:nvSpPr>
          <p:spPr bwMode="auto">
            <a:xfrm>
              <a:off x="2189" y="3679"/>
              <a:ext cx="90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     Dx</a:t>
              </a:r>
            </a:p>
          </p:txBody>
        </p:sp>
        <p:sp>
          <p:nvSpPr>
            <p:cNvPr id="292904" name="Line 40"/>
            <p:cNvSpPr>
              <a:spLocks noChangeShapeType="1"/>
            </p:cNvSpPr>
            <p:nvPr/>
          </p:nvSpPr>
          <p:spPr bwMode="auto">
            <a:xfrm flipH="1">
              <a:off x="2016" y="380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905" name="Line 41"/>
            <p:cNvSpPr>
              <a:spLocks noChangeShapeType="1"/>
            </p:cNvSpPr>
            <p:nvPr/>
          </p:nvSpPr>
          <p:spPr bwMode="auto">
            <a:xfrm>
              <a:off x="2400" y="380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2906" name="Line 42"/>
          <p:cNvSpPr>
            <a:spLocks noChangeShapeType="1"/>
          </p:cNvSpPr>
          <p:nvPr/>
        </p:nvSpPr>
        <p:spPr bwMode="auto">
          <a:xfrm flipH="1">
            <a:off x="7315200" y="1981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2907" name="Line 43"/>
          <p:cNvSpPr>
            <a:spLocks noChangeShapeType="1"/>
          </p:cNvSpPr>
          <p:nvPr/>
        </p:nvSpPr>
        <p:spPr bwMode="auto">
          <a:xfrm flipH="1">
            <a:off x="5029200" y="4800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819400" y="1600200"/>
          <a:ext cx="1828800" cy="914400"/>
        </p:xfrm>
        <a:graphic>
          <a:graphicData uri="http://schemas.openxmlformats.org/presentationml/2006/ole">
            <p:oleObj spid="_x0000_s409602" name="Equation" r:id="rId3" imgW="558720" imgH="279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4351</Words>
  <Application>Microsoft Office PowerPoint</Application>
  <PresentationFormat>On-screen Show (4:3)</PresentationFormat>
  <Paragraphs>1100</Paragraphs>
  <Slides>108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108</vt:i4>
      </vt:variant>
    </vt:vector>
  </HeadingPairs>
  <TitlesOfParts>
    <vt:vector size="113" baseType="lpstr">
      <vt:lpstr>Default Design</vt:lpstr>
      <vt:lpstr>Drawing</vt:lpstr>
      <vt:lpstr>Equation</vt:lpstr>
      <vt:lpstr>Document</vt:lpstr>
      <vt:lpstr>Worksheet</vt:lpstr>
      <vt:lpstr>HULL FORM AND GEOMETRY</vt:lpstr>
      <vt:lpstr>Slide 2</vt:lpstr>
      <vt:lpstr>Classification of Ship by Usage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Example Problem</vt:lpstr>
      <vt:lpstr>Example Answer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Section 2.9</vt:lpstr>
      <vt:lpstr>Section 2.9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Example Problem</vt:lpstr>
      <vt:lpstr>Slide 92</vt:lpstr>
      <vt:lpstr>Slide 93</vt:lpstr>
      <vt:lpstr>Example Answer</vt:lpstr>
      <vt:lpstr>Backup Slides</vt:lpstr>
      <vt:lpstr>Example Problem</vt:lpstr>
      <vt:lpstr>Example Answer</vt:lpstr>
      <vt:lpstr>Simpson’s Rule 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</vt:vector>
  </TitlesOfParts>
  <Company>USNA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NAOME</dc:creator>
  <cp:lastModifiedBy>J. Mitch Stubblefield</cp:lastModifiedBy>
  <cp:revision>254</cp:revision>
  <dcterms:created xsi:type="dcterms:W3CDTF">2000-01-13T15:33:09Z</dcterms:created>
  <dcterms:modified xsi:type="dcterms:W3CDTF">2010-01-25T19:18:42Z</dcterms:modified>
</cp:coreProperties>
</file>